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  <p:sldMasterId id="2147483672" r:id="rId2"/>
    <p:sldMasterId id="2147483684" r:id="rId3"/>
  </p:sldMasterIdLst>
  <p:notesMasterIdLst>
    <p:notesMasterId r:id="rId41"/>
  </p:notesMasterIdLst>
  <p:handoutMasterIdLst>
    <p:handoutMasterId r:id="rId42"/>
  </p:handoutMasterIdLst>
  <p:sldIdLst>
    <p:sldId id="256" r:id="rId4"/>
    <p:sldId id="261" r:id="rId5"/>
    <p:sldId id="272" r:id="rId6"/>
    <p:sldId id="264" r:id="rId7"/>
    <p:sldId id="262" r:id="rId8"/>
    <p:sldId id="265" r:id="rId9"/>
    <p:sldId id="273" r:id="rId10"/>
    <p:sldId id="266" r:id="rId11"/>
    <p:sldId id="271" r:id="rId12"/>
    <p:sldId id="275" r:id="rId13"/>
    <p:sldId id="276" r:id="rId14"/>
    <p:sldId id="277" r:id="rId15"/>
    <p:sldId id="269" r:id="rId16"/>
    <p:sldId id="270" r:id="rId17"/>
    <p:sldId id="278" r:id="rId18"/>
    <p:sldId id="279" r:id="rId19"/>
    <p:sldId id="286" r:id="rId20"/>
    <p:sldId id="280" r:id="rId21"/>
    <p:sldId id="284" r:id="rId22"/>
    <p:sldId id="285" r:id="rId23"/>
    <p:sldId id="287" r:id="rId24"/>
    <p:sldId id="288" r:id="rId25"/>
    <p:sldId id="291" r:id="rId26"/>
    <p:sldId id="283" r:id="rId27"/>
    <p:sldId id="289" r:id="rId28"/>
    <p:sldId id="290" r:id="rId29"/>
    <p:sldId id="292" r:id="rId30"/>
    <p:sldId id="268" r:id="rId31"/>
    <p:sldId id="295" r:id="rId32"/>
    <p:sldId id="296" r:id="rId33"/>
    <p:sldId id="294" r:id="rId34"/>
    <p:sldId id="293" r:id="rId35"/>
    <p:sldId id="298" r:id="rId36"/>
    <p:sldId id="301" r:id="rId37"/>
    <p:sldId id="300" r:id="rId38"/>
    <p:sldId id="297" r:id="rId39"/>
    <p:sldId id="260" r:id="rId40"/>
  </p:sldIdLst>
  <p:sldSz cx="9144000" cy="6858000" type="screen4x3"/>
  <p:notesSz cx="9906000" cy="67945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dE Neue Helvetica 55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6666"/>
    <a:srgbClr val="333333"/>
    <a:srgbClr val="DEDEDE"/>
    <a:srgbClr val="E1E1E1"/>
    <a:srgbClr val="D9D9D9"/>
    <a:srgbClr val="C0C0C0"/>
    <a:srgbClr val="669966"/>
    <a:srgbClr val="B35C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23" autoAdjust="0"/>
    <p:restoredTop sz="86375" autoAdjust="0"/>
  </p:normalViewPr>
  <p:slideViewPr>
    <p:cSldViewPr snapToGrid="0">
      <p:cViewPr varScale="1">
        <p:scale>
          <a:sx n="49" d="100"/>
          <a:sy n="49" d="100"/>
        </p:scale>
        <p:origin x="-10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-282" y="-78"/>
      </p:cViewPr>
      <p:guideLst>
        <p:guide orient="horz" pos="214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10316" y="1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0E95-1D5B-4CCF-B26E-372CE906D552}" type="datetimeFigureOut">
              <a:rPr lang="es-ES_tradnl" smtClean="0"/>
              <a:pPr/>
              <a:t>24/11/2010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10316" y="6453686"/>
            <a:ext cx="429337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08CA-7E05-4D79-AF7A-B05A0AB9936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316" y="1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3686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316" y="6453686"/>
            <a:ext cx="429337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fld id="{4DAB0D60-FE3C-4DEE-A345-BED13516BF9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254375" y="509588"/>
            <a:ext cx="3397250" cy="25479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1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B0D60-FE3C-4DEE-A345-BED13516BF9B}" type="slidenum">
              <a:rPr lang="es-ES_tradnl" smtClean="0"/>
              <a:pPr/>
              <a:t>26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lang="es-ES" dirty="0" smtClean="0">
                <a:solidFill>
                  <a:srgbClr val="B35C48"/>
                </a:solidFill>
                <a:latin typeface="+mn-lt"/>
              </a:defRPr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538163" lvl="1" indent="-3175" algn="l" rtl="0" eaLnBrk="1" fontAlgn="base" hangingPunct="1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buClr>
                <a:srgbClr val="666666"/>
              </a:buClr>
              <a:buFont typeface="Arial" charset="0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C8B8E-8C69-469A-9395-A78C96CD93DF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3849" y="6172201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="0" dirty="0" smtClean="0"/>
              <a:t>INFORMATION</a:t>
            </a:r>
            <a:r>
              <a:rPr lang="es-ES_tradnl" sz="1200" b="0" baseline="0" dirty="0" smtClean="0"/>
              <a:t> SYSTEMS</a:t>
            </a:r>
            <a:endParaRPr lang="es-ES_tradnl" sz="1200" b="0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14325" y="1851026"/>
            <a:ext cx="5943600" cy="32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2500"/>
              </a:lnSpc>
              <a:spcBef>
                <a:spcPts val="0"/>
              </a:spcBef>
            </a:pPr>
            <a:r>
              <a:rPr lang="es-ES_tradnl" cap="all" baseline="0" dirty="0" err="1" smtClean="0">
                <a:solidFill>
                  <a:srgbClr val="B35C48"/>
                </a:solidFill>
              </a:rPr>
              <a:t>Common</a:t>
            </a:r>
            <a:r>
              <a:rPr lang="es-ES_tradnl" cap="all" baseline="0" dirty="0" smtClean="0">
                <a:solidFill>
                  <a:srgbClr val="B35C48"/>
                </a:solidFill>
              </a:rPr>
              <a:t> </a:t>
            </a:r>
            <a:r>
              <a:rPr lang="es-ES_tradnl" cap="all" baseline="0" dirty="0" err="1" smtClean="0">
                <a:solidFill>
                  <a:srgbClr val="B35C48"/>
                </a:solidFill>
              </a:rPr>
              <a:t>dictionary</a:t>
            </a:r>
            <a:r>
              <a:rPr lang="es-ES_tradnl" cap="all" baseline="0" dirty="0" smtClean="0">
                <a:solidFill>
                  <a:srgbClr val="B35C48"/>
                </a:solidFill>
              </a:rPr>
              <a:t>, CHANGE </a:t>
            </a:r>
            <a:r>
              <a:rPr lang="es-ES_tradnl" cap="all" baseline="0" dirty="0" err="1" smtClean="0">
                <a:solidFill>
                  <a:srgbClr val="B35C48"/>
                </a:solidFill>
              </a:rPr>
              <a:t>management</a:t>
            </a:r>
            <a:r>
              <a:rPr lang="es-ES_tradnl" cap="all" baseline="0" dirty="0" smtClean="0">
                <a:solidFill>
                  <a:srgbClr val="B35C48"/>
                </a:solidFill>
              </a:rPr>
              <a:t> &amp; </a:t>
            </a:r>
            <a:r>
              <a:rPr lang="es-ES_tradnl" cap="all" baseline="0" dirty="0" err="1" smtClean="0">
                <a:solidFill>
                  <a:srgbClr val="B35C48"/>
                </a:solidFill>
              </a:rPr>
              <a:t>rendering</a:t>
            </a:r>
            <a:endParaRPr lang="es-ES_tradnl" cap="all" baseline="0" dirty="0">
              <a:solidFill>
                <a:srgbClr val="B35C48"/>
              </a:solidFill>
            </a:endParaRPr>
          </a:p>
          <a:p>
            <a:pPr eaLnBrk="0" hangingPunct="0">
              <a:lnSpc>
                <a:spcPts val="2500"/>
              </a:lnSpc>
              <a:spcBef>
                <a:spcPts val="840"/>
              </a:spcBef>
              <a:spcAft>
                <a:spcPts val="0"/>
              </a:spcAft>
            </a:pPr>
            <a:endParaRPr lang="es-ES_tradnl" sz="1400" dirty="0">
              <a:solidFill>
                <a:srgbClr val="B94105"/>
              </a:solidFill>
            </a:endParaRPr>
          </a:p>
          <a:p>
            <a:pPr eaLnBrk="0" hangingPunct="0">
              <a:lnSpc>
                <a:spcPts val="2500"/>
              </a:lnSpc>
              <a:spcBef>
                <a:spcPct val="50000"/>
              </a:spcBef>
            </a:pPr>
            <a:r>
              <a:rPr lang="es-ES_tradnl" sz="1400" dirty="0" smtClean="0"/>
              <a:t>Víctor Morilla</a:t>
            </a:r>
            <a:endParaRPr lang="es-ES_tradnl" sz="140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r>
              <a:rPr lang="es-ES_tradnl" sz="1400" b="0" dirty="0" smtClean="0"/>
              <a:t>IT </a:t>
            </a:r>
            <a:r>
              <a:rPr lang="es-ES_tradnl" sz="1400" b="0" dirty="0" err="1" smtClean="0"/>
              <a:t>Specialist</a:t>
            </a: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  <a:p>
            <a:pPr eaLnBrk="0" hangingPunct="0">
              <a:lnSpc>
                <a:spcPts val="1440"/>
              </a:lnSpc>
              <a:spcBef>
                <a:spcPct val="50000"/>
              </a:spcBef>
              <a:spcAft>
                <a:spcPct val="40000"/>
              </a:spcAft>
            </a:pPr>
            <a:r>
              <a:rPr lang="es-ES_tradnl" sz="1200" b="0" cap="all" baseline="0" dirty="0" smtClean="0"/>
              <a:t>XIII </a:t>
            </a:r>
            <a:r>
              <a:rPr lang="es-ES_tradnl" sz="1200" b="0" cap="all" baseline="0" dirty="0" err="1" smtClean="0"/>
              <a:t>Eurofiling</a:t>
            </a:r>
            <a:r>
              <a:rPr lang="es-ES_tradnl" sz="1200" b="0" cap="all" baseline="0" dirty="0" smtClean="0"/>
              <a:t> </a:t>
            </a:r>
            <a:r>
              <a:rPr lang="es-ES_tradnl" sz="1200" b="0" cap="all" baseline="0" dirty="0" err="1" smtClean="0"/>
              <a:t>Workshop</a:t>
            </a:r>
            <a:endParaRPr lang="es-ES_tradnl" sz="1200" b="0" cap="all" baseline="0" dirty="0"/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_tradnl" sz="1000" b="0" dirty="0" err="1" smtClean="0"/>
              <a:t>Luxembourg</a:t>
            </a:r>
            <a:r>
              <a:rPr lang="es-ES_tradnl" sz="1000" b="0" dirty="0" smtClean="0"/>
              <a:t>,</a:t>
            </a:r>
            <a:r>
              <a:rPr lang="es-ES_tradnl" sz="1000" b="0" baseline="0" dirty="0" smtClean="0"/>
              <a:t> </a:t>
            </a:r>
            <a:r>
              <a:rPr lang="es-ES_tradnl" sz="1000" b="0" baseline="0" dirty="0" err="1" smtClean="0"/>
              <a:t>November</a:t>
            </a:r>
            <a:r>
              <a:rPr lang="es-ES_tradnl" sz="1000" b="0" baseline="0" dirty="0" smtClean="0"/>
              <a:t> 2010</a:t>
            </a:r>
            <a:endParaRPr lang="es-ES_tradnl" sz="1000" b="0" dirty="0"/>
          </a:p>
          <a:p>
            <a:pPr eaLnBrk="0" hangingPunct="0">
              <a:lnSpc>
                <a:spcPts val="600"/>
              </a:lnSpc>
              <a:spcBef>
                <a:spcPct val="50000"/>
              </a:spcBef>
            </a:pPr>
            <a:endParaRPr lang="es-ES_tradnl" sz="1400" b="0" dirty="0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" y="1"/>
            <a:ext cx="9145588" cy="635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"/>
            <a:ext cx="9144000" cy="6232525"/>
          </a:xfrm>
          <a:prstGeom prst="rect">
            <a:avLst/>
          </a:prstGeom>
          <a:solidFill>
            <a:srgbClr val="DEDE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6" y="111126"/>
            <a:ext cx="59277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TÍTULO DE LA DIAPOSITIVA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84314"/>
            <a:ext cx="8575675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75665" y="6402388"/>
            <a:ext cx="5222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58585"/>
                </a:solidFill>
              </a:defRPr>
            </a:lvl1pPr>
          </a:lstStyle>
          <a:p>
            <a:fld id="{98783545-3967-4D5B-8E40-F749AB865E05}" type="slidenum">
              <a:rPr lang="es-ES_tradnl" smtClean="0"/>
              <a:pPr/>
              <a:t>‹Nº›</a:t>
            </a:fld>
            <a:endParaRPr lang="es-ES_tradnl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"/>
            <a:ext cx="2895600" cy="639763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819401" y="6442076"/>
            <a:ext cx="55133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/>
            <a:r>
              <a:rPr lang="es-ES_tradnl" sz="1000" b="0" cap="all" baseline="0" dirty="0" smtClean="0">
                <a:solidFill>
                  <a:srgbClr val="858585"/>
                </a:solidFill>
              </a:rPr>
              <a:t>INFORMATION SYSTEMS</a:t>
            </a:r>
            <a:endParaRPr lang="es-ES_tradnl" sz="1000" b="0" cap="all" baseline="0" dirty="0">
              <a:solidFill>
                <a:srgbClr val="858585"/>
              </a:solidFill>
            </a:endParaRPr>
          </a:p>
        </p:txBody>
      </p:sp>
      <p:pic>
        <p:nvPicPr>
          <p:cNvPr id="1055" name="Picture 31" descr="LOGO_1_Gris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26" y="6394451"/>
            <a:ext cx="1522413" cy="334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None/>
        <a:defRPr b="1" cap="all" baseline="0">
          <a:solidFill>
            <a:srgbClr val="B35C4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B35C48"/>
          </a:solidFill>
          <a:latin typeface="BdE Neue Helvetica 55 Roman" pitchFamily="34" charset="0"/>
        </a:defRPr>
      </a:lvl9pPr>
    </p:titleStyle>
    <p:bodyStyle>
      <a:lvl1pPr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buClr>
          <a:srgbClr val="993300"/>
        </a:buClr>
        <a:buFont typeface="Wingdings" pitchFamily="2" charset="2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38163" indent="-3175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buClr>
          <a:srgbClr val="666666"/>
        </a:buClr>
        <a:buFont typeface="Arial" charset="0"/>
        <a:defRPr>
          <a:solidFill>
            <a:srgbClr val="B35C48"/>
          </a:solidFill>
          <a:latin typeface="+mn-lt"/>
        </a:defRPr>
      </a:lvl2pPr>
      <a:lvl3pPr marL="989013" indent="11113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i="1">
          <a:solidFill>
            <a:schemeClr val="tx1"/>
          </a:solidFill>
          <a:latin typeface="+mn-lt"/>
        </a:defRPr>
      </a:lvl3pPr>
      <a:lvl4pPr marL="1430338" indent="7938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sz="1600">
          <a:solidFill>
            <a:schemeClr val="tx1"/>
          </a:solidFill>
          <a:latin typeface="+mn-lt"/>
        </a:defRPr>
      </a:lvl4pPr>
      <a:lvl5pPr marL="1882775" indent="-3175" algn="l" rtl="0" eaLnBrk="1" fontAlgn="base" hangingPunct="1">
        <a:lnSpc>
          <a:spcPts val="2160"/>
        </a:lnSpc>
        <a:spcBef>
          <a:spcPts val="0"/>
        </a:spcBef>
        <a:spcAft>
          <a:spcPts val="432"/>
        </a:spcAft>
        <a:defRPr sz="1600" i="1">
          <a:solidFill>
            <a:schemeClr val="tx1"/>
          </a:solidFill>
          <a:latin typeface="+mn-lt"/>
        </a:defRPr>
      </a:lvl5pPr>
      <a:lvl6pPr marL="23399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6pPr>
      <a:lvl7pPr marL="27971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7pPr>
      <a:lvl8pPr marL="32543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8pPr>
      <a:lvl9pPr marL="3711575" indent="-3175" algn="l" rtl="0" eaLnBrk="1" fontAlgn="base" hangingPunct="1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57188" y="6278564"/>
            <a:ext cx="487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sz="1200" b="0" cap="all" baseline="0" dirty="0" smtClean="0">
                <a:solidFill>
                  <a:srgbClr val="858585"/>
                </a:solidFill>
              </a:rPr>
              <a:t>INFORMATION SYSTEMS</a:t>
            </a:r>
            <a:endParaRPr lang="es-ES_tradnl" sz="1200" b="0" cap="all" baseline="0" dirty="0"/>
          </a:p>
        </p:txBody>
      </p:sp>
      <p:pic>
        <p:nvPicPr>
          <p:cNvPr id="2562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"/>
            <a:ext cx="2895600" cy="639763"/>
          </a:xfrm>
          <a:prstGeom prst="rect">
            <a:avLst/>
          </a:prstGeom>
          <a:noFill/>
        </p:spPr>
      </p:pic>
      <p:pic>
        <p:nvPicPr>
          <p:cNvPr id="25632" name="Picture 32" descr="LOGO_1_Gris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5487989"/>
            <a:ext cx="1997075" cy="439737"/>
          </a:xfrm>
          <a:prstGeom prst="rect">
            <a:avLst/>
          </a:prstGeom>
          <a:noFill/>
        </p:spPr>
      </p:pic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58775" y="2286001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2800" b="0" cap="all" baseline="0" dirty="0" err="1" smtClean="0"/>
              <a:t>Thanks</a:t>
            </a:r>
            <a:r>
              <a:rPr lang="es-ES_tradnl" sz="2800" b="0" cap="all" baseline="0" dirty="0" smtClean="0"/>
              <a:t> </a:t>
            </a:r>
            <a:r>
              <a:rPr lang="es-ES_tradnl" sz="2800" b="0" cap="all" baseline="0" dirty="0" err="1" smtClean="0"/>
              <a:t>for</a:t>
            </a:r>
            <a:r>
              <a:rPr lang="es-ES_tradnl" sz="2800" b="0" cap="all" baseline="0" dirty="0" smtClean="0"/>
              <a:t> </a:t>
            </a:r>
            <a:r>
              <a:rPr lang="es-ES_tradnl" sz="2800" b="0" cap="all" baseline="0" dirty="0" err="1" smtClean="0"/>
              <a:t>your</a:t>
            </a:r>
            <a:r>
              <a:rPr lang="es-ES_tradnl" sz="2800" b="0" cap="all" baseline="0" dirty="0" smtClean="0"/>
              <a:t> ATTENTION</a:t>
            </a:r>
            <a:endParaRPr lang="es-ES_tradnl" sz="2800" b="0" cap="all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gif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e.es/es/fr/documentacion/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html/index.html" TargetMode="External"/><Relationship Id="rId2" Type="http://schemas.openxmlformats.org/officeDocument/2006/relationships/hyperlink" Target="http://www.bde.es/es/fr/documentacion/es/es-be-corep/3-2008/2008-05-22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082926" y="45466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NEW VERSIONS ON ANALYSTS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10</a:t>
            </a:fld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8599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3" name="23 Grupo"/>
          <p:cNvGrpSpPr/>
          <p:nvPr/>
        </p:nvGrpSpPr>
        <p:grpSpPr>
          <a:xfrm>
            <a:off x="1166845" y="4262427"/>
            <a:ext cx="1660601" cy="1593163"/>
            <a:chOff x="384528" y="1223258"/>
            <a:chExt cx="2976657" cy="2848001"/>
          </a:xfrm>
        </p:grpSpPr>
        <p:pic>
          <p:nvPicPr>
            <p:cNvPr id="25" name="Picture 16" descr="C:\WINNT\Profiles\infvmp\Archivos temporales de Internet\Content.IE5\MN6SR1UL\MC90021554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528" y="1223258"/>
              <a:ext cx="2976657" cy="2569809"/>
            </a:xfrm>
            <a:prstGeom prst="rect">
              <a:avLst/>
            </a:prstGeom>
            <a:noFill/>
          </p:spPr>
        </p:pic>
        <p:pic>
          <p:nvPicPr>
            <p:cNvPr id="26" name="Picture 5" descr="C:\Archivos de programa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220" y="2173111"/>
              <a:ext cx="2000108" cy="1898148"/>
            </a:xfrm>
            <a:prstGeom prst="rect">
              <a:avLst/>
            </a:prstGeom>
            <a:noFill/>
          </p:spPr>
        </p:pic>
      </p:grpSp>
      <p:sp>
        <p:nvSpPr>
          <p:cNvPr id="29" name="28 Esquina doblada"/>
          <p:cNvSpPr/>
          <p:nvPr/>
        </p:nvSpPr>
        <p:spPr bwMode="auto">
          <a:xfrm>
            <a:off x="758094" y="982664"/>
            <a:ext cx="3036835" cy="1881327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 2013 Balance Sheet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 smtClean="0"/>
              <a:t>(2012 TAXONOMY)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{.../2012}/Assets 20.000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1" name="30 Esquina doblada"/>
          <p:cNvSpPr/>
          <p:nvPr/>
        </p:nvSpPr>
        <p:spPr bwMode="auto">
          <a:xfrm>
            <a:off x="5130501" y="982664"/>
            <a:ext cx="3036835" cy="1881327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  2014 Balance Sheet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 smtClean="0"/>
              <a:t>(2014 TAXONOMY)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{.../2014}/Assets 26.000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2" name="31 Esquina doblada"/>
          <p:cNvSpPr/>
          <p:nvPr/>
        </p:nvSpPr>
        <p:spPr bwMode="auto">
          <a:xfrm>
            <a:off x="2827445" y="3759174"/>
            <a:ext cx="3036835" cy="2096416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5122" name="Picture 2" descr="C:\Documents and Settings\Administrador\Configuración local\Archivos temporales de Internet\Content.IE5\8PNA163P\MM90028319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416" y="3686078"/>
            <a:ext cx="2217369" cy="2169512"/>
          </a:xfrm>
          <a:prstGeom prst="rect">
            <a:avLst/>
          </a:prstGeom>
          <a:noFill/>
        </p:spPr>
      </p:pic>
      <p:sp>
        <p:nvSpPr>
          <p:cNvPr id="33" name="32 Flecha abajo"/>
          <p:cNvSpPr/>
          <p:nvPr/>
        </p:nvSpPr>
        <p:spPr bwMode="auto">
          <a:xfrm rot="19696607">
            <a:off x="3096566" y="2686101"/>
            <a:ext cx="771940" cy="12429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5" name="34 Flecha abajo"/>
          <p:cNvSpPr/>
          <p:nvPr/>
        </p:nvSpPr>
        <p:spPr bwMode="auto">
          <a:xfrm rot="1652005">
            <a:off x="5031327" y="2684035"/>
            <a:ext cx="771940" cy="12429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NEW VERSIONS ON SUPERVISORS (validation rules)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11</a:t>
            </a:fld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8599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85786" y="1500174"/>
            <a:ext cx="7561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Assets &gt; 500% Assets[Previous year] then raise a warning</a:t>
            </a:r>
            <a:endParaRPr lang="en-GB" dirty="0"/>
          </a:p>
        </p:txBody>
      </p:sp>
      <p:sp>
        <p:nvSpPr>
          <p:cNvPr id="15" name="14 Flecha abajo"/>
          <p:cNvSpPr/>
          <p:nvPr/>
        </p:nvSpPr>
        <p:spPr bwMode="auto">
          <a:xfrm>
            <a:off x="3929058" y="1971722"/>
            <a:ext cx="571504" cy="7143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62011" y="2928934"/>
            <a:ext cx="656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/>
              <a:t>To compare 2013 and 2012:</a:t>
            </a:r>
          </a:p>
          <a:p>
            <a:r>
              <a:rPr lang="en-GB" dirty="0" smtClean="0"/>
              <a:t>    if {2012}Assets[t] &gt; 500% {2012}Assets[t-1] then ...</a:t>
            </a:r>
            <a:endParaRPr lang="en-GB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70626" y="4143163"/>
            <a:ext cx="656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/>
              <a:t>To compare 2014 and 2013:</a:t>
            </a:r>
          </a:p>
          <a:p>
            <a:r>
              <a:rPr lang="en-GB" dirty="0" smtClean="0"/>
              <a:t>    if {2014}Assets[t] &gt; 500% {2012}Assets[t-1] then ...</a:t>
            </a:r>
            <a:endParaRPr lang="en-GB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62011" y="5283141"/>
            <a:ext cx="6563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/>
              <a:t>To compare 2015 and 2014:</a:t>
            </a:r>
          </a:p>
          <a:p>
            <a:r>
              <a:rPr lang="en-GB" dirty="0" smtClean="0"/>
              <a:t>    if {2014}Assets[t] &gt; 500% {2014}Assets[t-1] then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NEW VERSIONS ON SUPERVISORS (validation rules)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5046" y="1300119"/>
            <a:ext cx="888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Validation rules that compare data in FINREP, COREP and STATISTICS</a:t>
            </a:r>
            <a:endParaRPr lang="en-GB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97301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08816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20330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19" name="18 Pentágono"/>
          <p:cNvSpPr/>
          <p:nvPr/>
        </p:nvSpPr>
        <p:spPr bwMode="auto">
          <a:xfrm>
            <a:off x="349430" y="2928934"/>
            <a:ext cx="2143140" cy="500066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COREP</a:t>
            </a:r>
          </a:p>
        </p:txBody>
      </p:sp>
      <p:sp>
        <p:nvSpPr>
          <p:cNvPr id="20" name="19 Cheurón"/>
          <p:cNvSpPr/>
          <p:nvPr/>
        </p:nvSpPr>
        <p:spPr bwMode="auto">
          <a:xfrm>
            <a:off x="2341966" y="2928934"/>
            <a:ext cx="2436620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1" name="20 Cheurón"/>
          <p:cNvSpPr/>
          <p:nvPr/>
        </p:nvSpPr>
        <p:spPr bwMode="auto">
          <a:xfrm>
            <a:off x="4564272" y="2928934"/>
            <a:ext cx="2222306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2" name="21 Cheurón"/>
          <p:cNvSpPr/>
          <p:nvPr/>
        </p:nvSpPr>
        <p:spPr bwMode="auto">
          <a:xfrm>
            <a:off x="6625042" y="2928934"/>
            <a:ext cx="2222306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3" name="22 Pentágono"/>
          <p:cNvSpPr/>
          <p:nvPr/>
        </p:nvSpPr>
        <p:spPr bwMode="auto">
          <a:xfrm>
            <a:off x="349430" y="3581400"/>
            <a:ext cx="3071834" cy="500066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FINREP</a:t>
            </a:r>
          </a:p>
        </p:txBody>
      </p:sp>
      <p:sp>
        <p:nvSpPr>
          <p:cNvPr id="24" name="23 Cheurón"/>
          <p:cNvSpPr/>
          <p:nvPr/>
        </p:nvSpPr>
        <p:spPr bwMode="auto">
          <a:xfrm>
            <a:off x="3206950" y="3581400"/>
            <a:ext cx="3000395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5" name="24 Cheurón"/>
          <p:cNvSpPr/>
          <p:nvPr/>
        </p:nvSpPr>
        <p:spPr bwMode="auto">
          <a:xfrm>
            <a:off x="6008897" y="3581400"/>
            <a:ext cx="2838451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7" name="26 Pentágono"/>
          <p:cNvSpPr/>
          <p:nvPr/>
        </p:nvSpPr>
        <p:spPr bwMode="auto">
          <a:xfrm>
            <a:off x="349430" y="4233866"/>
            <a:ext cx="3929090" cy="500066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BdE Neue Helvetica 55 Roman" pitchFamily="34" charset="0"/>
              </a:rPr>
              <a:t>STATISTICS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9" name="28 Cheurón"/>
          <p:cNvSpPr/>
          <p:nvPr/>
        </p:nvSpPr>
        <p:spPr bwMode="auto">
          <a:xfrm>
            <a:off x="5492965" y="4233866"/>
            <a:ext cx="3354383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0" name="29 Cheurón"/>
          <p:cNvSpPr/>
          <p:nvPr/>
        </p:nvSpPr>
        <p:spPr bwMode="auto">
          <a:xfrm>
            <a:off x="4064207" y="4233866"/>
            <a:ext cx="1643074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1858150" y="3144042"/>
            <a:ext cx="5287206" cy="2934799"/>
            <a:chOff x="1858150" y="3144042"/>
            <a:chExt cx="5287206" cy="2934799"/>
          </a:xfrm>
        </p:grpSpPr>
        <p:cxnSp>
          <p:nvCxnSpPr>
            <p:cNvPr id="33" name="32 Conector recto de flecha"/>
            <p:cNvCxnSpPr/>
            <p:nvPr/>
          </p:nvCxnSpPr>
          <p:spPr bwMode="auto">
            <a:xfrm rot="5400000">
              <a:off x="823093" y="4179099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33 Conector recto de flecha"/>
            <p:cNvCxnSpPr/>
            <p:nvPr/>
          </p:nvCxnSpPr>
          <p:spPr bwMode="auto">
            <a:xfrm rot="5400000">
              <a:off x="1750993" y="4179099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34 Conector recto de flecha"/>
            <p:cNvCxnSpPr/>
            <p:nvPr/>
          </p:nvCxnSpPr>
          <p:spPr bwMode="auto">
            <a:xfrm rot="5400000">
              <a:off x="2608249" y="4179099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35 Conector recto de flecha"/>
            <p:cNvCxnSpPr/>
            <p:nvPr/>
          </p:nvCxnSpPr>
          <p:spPr bwMode="auto">
            <a:xfrm rot="5400000">
              <a:off x="3527627" y="4233072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36 Conector recto de flecha"/>
            <p:cNvCxnSpPr/>
            <p:nvPr/>
          </p:nvCxnSpPr>
          <p:spPr bwMode="auto">
            <a:xfrm rot="5400000">
              <a:off x="4179885" y="4233072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37 Conector recto de flecha"/>
            <p:cNvCxnSpPr/>
            <p:nvPr/>
          </p:nvCxnSpPr>
          <p:spPr bwMode="auto">
            <a:xfrm rot="5400000">
              <a:off x="4673812" y="4233072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38 Conector recto de flecha"/>
            <p:cNvCxnSpPr/>
            <p:nvPr/>
          </p:nvCxnSpPr>
          <p:spPr bwMode="auto">
            <a:xfrm rot="5400000">
              <a:off x="5394331" y="4233072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39 Conector recto de flecha"/>
            <p:cNvCxnSpPr/>
            <p:nvPr/>
          </p:nvCxnSpPr>
          <p:spPr bwMode="auto">
            <a:xfrm rot="5400000">
              <a:off x="6108711" y="4233072"/>
              <a:ext cx="20717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40 CuadroTexto"/>
            <p:cNvSpPr txBox="1"/>
            <p:nvPr/>
          </p:nvSpPr>
          <p:spPr>
            <a:xfrm>
              <a:off x="2786050" y="5494066"/>
              <a:ext cx="38954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Validation rules x 8</a:t>
              </a:r>
              <a:endParaRPr lang="en-GB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7215206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00034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500166" y="1214422"/>
            <a:ext cx="6215106" cy="3571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027" name="Picture 3" descr="C:\Documents and Settings\Administrador\Configuración local\Archivos temporales de Internet\Content.IE5\03E3M8FB\MP9004392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09671"/>
            <a:ext cx="1214446" cy="809631"/>
          </a:xfrm>
          <a:prstGeom prst="rect">
            <a:avLst/>
          </a:prstGeom>
          <a:noFill/>
        </p:spPr>
      </p:pic>
      <p:sp>
        <p:nvSpPr>
          <p:cNvPr id="20" name="19 Trapecio"/>
          <p:cNvSpPr/>
          <p:nvPr/>
        </p:nvSpPr>
        <p:spPr bwMode="auto">
          <a:xfrm rot="5400000">
            <a:off x="6671855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9" name="18 Trapecio"/>
          <p:cNvSpPr/>
          <p:nvPr/>
        </p:nvSpPr>
        <p:spPr bwMode="auto">
          <a:xfrm rot="16200000" flipH="1">
            <a:off x="-517958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genesis</a:t>
            </a:r>
            <a:r>
              <a:rPr lang="es-ES" dirty="0" smtClean="0"/>
              <a:t> of a “</a:t>
            </a:r>
            <a:r>
              <a:rPr lang="es-ES" dirty="0" err="1" smtClean="0"/>
              <a:t>best</a:t>
            </a:r>
            <a:r>
              <a:rPr lang="es-ES" dirty="0" smtClean="0"/>
              <a:t>” </a:t>
            </a:r>
            <a:r>
              <a:rPr lang="es-ES" dirty="0" err="1" smtClean="0"/>
              <a:t>practice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9" name="8 Trapecio"/>
          <p:cNvSpPr/>
          <p:nvPr/>
        </p:nvSpPr>
        <p:spPr bwMode="auto">
          <a:xfrm>
            <a:off x="500034" y="4786322"/>
            <a:ext cx="8215370" cy="1143008"/>
          </a:xfrm>
          <a:prstGeom prst="trapezoid">
            <a:avLst>
              <a:gd name="adj" fmla="val 866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3" name="Picture 12" descr="C:\WINNT\Profiles\infvmp\Archivos temporales de Internet\Content.IE5\R8SC1BQU\MC9003499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00438"/>
            <a:ext cx="1344613" cy="179705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 bwMode="auto">
          <a:xfrm rot="16200000" flipV="1">
            <a:off x="4542377" y="1458357"/>
            <a:ext cx="500066" cy="12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14 Imagen" descr="mon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2762" y="3643314"/>
            <a:ext cx="1297470" cy="1787338"/>
          </a:xfrm>
          <a:prstGeom prst="rect">
            <a:avLst/>
          </a:prstGeom>
        </p:spPr>
      </p:pic>
      <p:pic>
        <p:nvPicPr>
          <p:cNvPr id="14" name="Picture 8" descr="C:\WINNT\Profiles\infvmp\Archivos temporales de Internet\Content.IE5\MN6SR1UL\MC9002461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714488"/>
            <a:ext cx="810203" cy="89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7215206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0" name="19 Trapecio"/>
          <p:cNvSpPr/>
          <p:nvPr/>
        </p:nvSpPr>
        <p:spPr bwMode="auto">
          <a:xfrm rot="5400000">
            <a:off x="6671855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00034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9" name="18 Trapecio"/>
          <p:cNvSpPr/>
          <p:nvPr/>
        </p:nvSpPr>
        <p:spPr bwMode="auto">
          <a:xfrm rot="16200000" flipH="1">
            <a:off x="-517958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genesis</a:t>
            </a:r>
            <a:r>
              <a:rPr lang="es-ES" dirty="0" smtClean="0"/>
              <a:t> of a “</a:t>
            </a:r>
            <a:r>
              <a:rPr lang="es-ES" dirty="0" err="1" smtClean="0"/>
              <a:t>best</a:t>
            </a:r>
            <a:r>
              <a:rPr lang="es-ES" dirty="0" smtClean="0"/>
              <a:t>” </a:t>
            </a:r>
            <a:r>
              <a:rPr lang="es-ES" dirty="0" err="1" smtClean="0"/>
              <a:t>practice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9" name="8 Trapecio"/>
          <p:cNvSpPr/>
          <p:nvPr/>
        </p:nvSpPr>
        <p:spPr bwMode="auto">
          <a:xfrm>
            <a:off x="500034" y="4786322"/>
            <a:ext cx="8215370" cy="1143008"/>
          </a:xfrm>
          <a:prstGeom prst="trapezoid">
            <a:avLst>
              <a:gd name="adj" fmla="val 866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500166" y="1214422"/>
            <a:ext cx="6215106" cy="3571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3" name="Picture 12" descr="C:\WINNT\Profiles\infvmp\Archivos temporales de Internet\Content.IE5\R8SC1BQU\MC900349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00438"/>
            <a:ext cx="1344613" cy="1797050"/>
          </a:xfrm>
          <a:prstGeom prst="rect">
            <a:avLst/>
          </a:prstGeom>
          <a:noFill/>
        </p:spPr>
      </p:pic>
      <p:pic>
        <p:nvPicPr>
          <p:cNvPr id="21" name="Picture 3" descr="C:\Documents and Settings\Administrador\Configuración local\Archivos temporales de Internet\Content.IE5\03E3M8FB\MP900439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309671"/>
            <a:ext cx="1214446" cy="809631"/>
          </a:xfrm>
          <a:prstGeom prst="rect">
            <a:avLst/>
          </a:prstGeom>
          <a:noFill/>
        </p:spPr>
      </p:pic>
      <p:pic>
        <p:nvPicPr>
          <p:cNvPr id="14" name="Picture 8" descr="C:\WINNT\Profiles\infvmp\Archivos temporales de Internet\Content.IE5\MN6SR1UL\MC9002461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14488"/>
            <a:ext cx="810203" cy="89059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 bwMode="auto">
          <a:xfrm rot="16200000" flipV="1">
            <a:off x="4542377" y="1458357"/>
            <a:ext cx="500066" cy="12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Explosión 1"/>
          <p:cNvSpPr/>
          <p:nvPr/>
        </p:nvSpPr>
        <p:spPr bwMode="auto">
          <a:xfrm>
            <a:off x="2857488" y="2357430"/>
            <a:ext cx="2500330" cy="2643206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8" name="17 Imagen" descr="mon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00430" y="3000372"/>
            <a:ext cx="116433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7215206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0" name="19 Trapecio"/>
          <p:cNvSpPr/>
          <p:nvPr/>
        </p:nvSpPr>
        <p:spPr bwMode="auto">
          <a:xfrm rot="5400000">
            <a:off x="6671855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00034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9" name="18 Trapecio"/>
          <p:cNvSpPr/>
          <p:nvPr/>
        </p:nvSpPr>
        <p:spPr bwMode="auto">
          <a:xfrm rot="16200000" flipH="1">
            <a:off x="-517958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genesis</a:t>
            </a:r>
            <a:r>
              <a:rPr lang="es-ES" dirty="0" smtClean="0"/>
              <a:t> of a “</a:t>
            </a:r>
            <a:r>
              <a:rPr lang="es-ES" dirty="0" err="1" smtClean="0"/>
              <a:t>best</a:t>
            </a:r>
            <a:r>
              <a:rPr lang="es-ES" dirty="0" smtClean="0"/>
              <a:t>” </a:t>
            </a:r>
            <a:r>
              <a:rPr lang="es-ES" dirty="0" err="1" smtClean="0"/>
              <a:t>practice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9" name="8 Trapecio"/>
          <p:cNvSpPr/>
          <p:nvPr/>
        </p:nvSpPr>
        <p:spPr bwMode="auto">
          <a:xfrm>
            <a:off x="500034" y="4786322"/>
            <a:ext cx="8215370" cy="1143008"/>
          </a:xfrm>
          <a:prstGeom prst="trapezoid">
            <a:avLst>
              <a:gd name="adj" fmla="val 866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500166" y="1214422"/>
            <a:ext cx="6215106" cy="3571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3" name="Picture 12" descr="C:\WINNT\Profiles\infvmp\Archivos temporales de Internet\Content.IE5\R8SC1BQU\MC900349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00438"/>
            <a:ext cx="1344613" cy="1797050"/>
          </a:xfrm>
          <a:prstGeom prst="rect">
            <a:avLst/>
          </a:prstGeom>
          <a:noFill/>
        </p:spPr>
      </p:pic>
      <p:pic>
        <p:nvPicPr>
          <p:cNvPr id="18" name="Picture 3" descr="C:\Documents and Settings\Administrador\Configuración local\Archivos temporales de Internet\Content.IE5\03E3M8FB\MP900439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309671"/>
            <a:ext cx="1214446" cy="809631"/>
          </a:xfrm>
          <a:prstGeom prst="rect">
            <a:avLst/>
          </a:prstGeom>
          <a:noFill/>
        </p:spPr>
      </p:pic>
      <p:pic>
        <p:nvPicPr>
          <p:cNvPr id="14" name="Picture 8" descr="C:\WINNT\Profiles\infvmp\Archivos temporales de Internet\Content.IE5\MN6SR1UL\MC9002461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14488"/>
            <a:ext cx="810203" cy="89059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 bwMode="auto">
          <a:xfrm rot="16200000" flipV="1">
            <a:off x="4542377" y="1458357"/>
            <a:ext cx="500066" cy="12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14 Imagen" descr="mon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90" y="3510150"/>
            <a:ext cx="1143008" cy="1787338"/>
          </a:xfrm>
          <a:prstGeom prst="rect">
            <a:avLst/>
          </a:prstGeom>
        </p:spPr>
      </p:pic>
      <p:pic>
        <p:nvPicPr>
          <p:cNvPr id="17" name="16 Imagen" descr="mono1.png"/>
          <p:cNvPicPr>
            <a:picLocks noChangeAspect="1"/>
          </p:cNvPicPr>
          <p:nvPr/>
        </p:nvPicPr>
        <p:blipFill>
          <a:blip r:embed="rId5">
            <a:lum bright="-29000"/>
          </a:blip>
          <a:stretch>
            <a:fillRect/>
          </a:stretch>
        </p:blipFill>
        <p:spPr>
          <a:xfrm flipH="1">
            <a:off x="851429" y="4214817"/>
            <a:ext cx="1648867" cy="1322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7215206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0" name="19 Trapecio"/>
          <p:cNvSpPr/>
          <p:nvPr/>
        </p:nvSpPr>
        <p:spPr bwMode="auto">
          <a:xfrm rot="5400000">
            <a:off x="6671855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00034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9" name="18 Trapecio"/>
          <p:cNvSpPr/>
          <p:nvPr/>
        </p:nvSpPr>
        <p:spPr bwMode="auto">
          <a:xfrm rot="16200000" flipH="1">
            <a:off x="-517958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genesis</a:t>
            </a:r>
            <a:r>
              <a:rPr lang="es-ES" dirty="0" smtClean="0"/>
              <a:t> of a “</a:t>
            </a:r>
            <a:r>
              <a:rPr lang="es-ES" dirty="0" err="1" smtClean="0"/>
              <a:t>best</a:t>
            </a:r>
            <a:r>
              <a:rPr lang="es-ES" dirty="0" smtClean="0"/>
              <a:t>” </a:t>
            </a:r>
            <a:r>
              <a:rPr lang="es-ES" dirty="0" err="1" smtClean="0"/>
              <a:t>practice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9" name="8 Trapecio"/>
          <p:cNvSpPr/>
          <p:nvPr/>
        </p:nvSpPr>
        <p:spPr bwMode="auto">
          <a:xfrm>
            <a:off x="500034" y="4786322"/>
            <a:ext cx="8215370" cy="1143008"/>
          </a:xfrm>
          <a:prstGeom prst="trapezoid">
            <a:avLst>
              <a:gd name="adj" fmla="val 866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500166" y="1214422"/>
            <a:ext cx="6215106" cy="3571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3" name="Picture 12" descr="C:\WINNT\Profiles\infvmp\Archivos temporales de Internet\Content.IE5\R8SC1BQU\MC900349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00438"/>
            <a:ext cx="1344613" cy="1797050"/>
          </a:xfrm>
          <a:prstGeom prst="rect">
            <a:avLst/>
          </a:prstGeom>
          <a:noFill/>
        </p:spPr>
      </p:pic>
      <p:pic>
        <p:nvPicPr>
          <p:cNvPr id="22" name="Picture 3" descr="C:\Documents and Settings\Administrador\Configuración local\Archivos temporales de Internet\Content.IE5\03E3M8FB\MP900439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309671"/>
            <a:ext cx="1214446" cy="809631"/>
          </a:xfrm>
          <a:prstGeom prst="rect">
            <a:avLst/>
          </a:prstGeom>
          <a:noFill/>
        </p:spPr>
      </p:pic>
      <p:pic>
        <p:nvPicPr>
          <p:cNvPr id="14" name="Picture 8" descr="C:\WINNT\Profiles\infvmp\Archivos temporales de Internet\Content.IE5\MN6SR1UL\MC9002461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14488"/>
            <a:ext cx="810203" cy="89059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 bwMode="auto">
          <a:xfrm rot="16200000" flipV="1">
            <a:off x="4542377" y="1458357"/>
            <a:ext cx="500066" cy="12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Explosión 1"/>
          <p:cNvSpPr/>
          <p:nvPr/>
        </p:nvSpPr>
        <p:spPr bwMode="auto">
          <a:xfrm>
            <a:off x="2857488" y="2357430"/>
            <a:ext cx="2500330" cy="2643206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8" name="17 Imagen" descr="mon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00430" y="3000372"/>
            <a:ext cx="1164332" cy="1500198"/>
          </a:xfrm>
          <a:prstGeom prst="rect">
            <a:avLst/>
          </a:prstGeom>
        </p:spPr>
      </p:pic>
      <p:sp>
        <p:nvSpPr>
          <p:cNvPr id="15" name="14 Explosión 1"/>
          <p:cNvSpPr/>
          <p:nvPr/>
        </p:nvSpPr>
        <p:spPr bwMode="auto">
          <a:xfrm>
            <a:off x="6159501" y="3009896"/>
            <a:ext cx="2500330" cy="2643206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21" name="20 Imagen" descr="mon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2443" y="3652838"/>
            <a:ext cx="116433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7215206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0" name="19 Trapecio"/>
          <p:cNvSpPr/>
          <p:nvPr/>
        </p:nvSpPr>
        <p:spPr bwMode="auto">
          <a:xfrm rot="5400000">
            <a:off x="6671855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00034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9" name="18 Trapecio"/>
          <p:cNvSpPr/>
          <p:nvPr/>
        </p:nvSpPr>
        <p:spPr bwMode="auto">
          <a:xfrm rot="16200000" flipH="1">
            <a:off x="-517958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genesis</a:t>
            </a:r>
            <a:r>
              <a:rPr lang="es-ES" dirty="0" smtClean="0"/>
              <a:t> of a “</a:t>
            </a:r>
            <a:r>
              <a:rPr lang="es-ES" dirty="0" err="1" smtClean="0"/>
              <a:t>best</a:t>
            </a:r>
            <a:r>
              <a:rPr lang="es-ES" dirty="0" smtClean="0"/>
              <a:t>” </a:t>
            </a:r>
            <a:r>
              <a:rPr lang="es-ES" dirty="0" err="1" smtClean="0"/>
              <a:t>practice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9" name="8 Trapecio"/>
          <p:cNvSpPr/>
          <p:nvPr/>
        </p:nvSpPr>
        <p:spPr bwMode="auto">
          <a:xfrm>
            <a:off x="500034" y="4786322"/>
            <a:ext cx="8215370" cy="1143008"/>
          </a:xfrm>
          <a:prstGeom prst="trapezoid">
            <a:avLst>
              <a:gd name="adj" fmla="val 866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500166" y="1214422"/>
            <a:ext cx="6215106" cy="3571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3" name="Picture 12" descr="C:\WINNT\Profiles\infvmp\Archivos temporales de Internet\Content.IE5\R8SC1BQU\MC9003499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500438"/>
            <a:ext cx="1344613" cy="1797050"/>
          </a:xfrm>
          <a:prstGeom prst="rect">
            <a:avLst/>
          </a:prstGeom>
          <a:noFill/>
        </p:spPr>
      </p:pic>
      <p:pic>
        <p:nvPicPr>
          <p:cNvPr id="18" name="Picture 3" descr="C:\Documents and Settings\Administrador\Configuración local\Archivos temporales de Internet\Content.IE5\03E3M8FB\MP9004392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309671"/>
            <a:ext cx="1214446" cy="809631"/>
          </a:xfrm>
          <a:prstGeom prst="rect">
            <a:avLst/>
          </a:prstGeom>
          <a:noFill/>
        </p:spPr>
      </p:pic>
      <p:pic>
        <p:nvPicPr>
          <p:cNvPr id="14" name="Picture 8" descr="C:\WINNT\Profiles\infvmp\Archivos temporales de Internet\Content.IE5\MN6SR1UL\MC9002461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14488"/>
            <a:ext cx="810203" cy="89059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 bwMode="auto">
          <a:xfrm rot="16200000" flipV="1">
            <a:off x="4542377" y="1458357"/>
            <a:ext cx="500066" cy="12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14 Imagen" descr="mon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90" y="3510150"/>
            <a:ext cx="1143008" cy="1787338"/>
          </a:xfrm>
          <a:prstGeom prst="rect">
            <a:avLst/>
          </a:prstGeom>
        </p:spPr>
      </p:pic>
      <p:pic>
        <p:nvPicPr>
          <p:cNvPr id="21" name="20 Imagen" descr="mon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15206" y="4106274"/>
            <a:ext cx="1260459" cy="1787338"/>
          </a:xfrm>
          <a:prstGeom prst="rect">
            <a:avLst/>
          </a:prstGeom>
        </p:spPr>
      </p:pic>
      <p:pic>
        <p:nvPicPr>
          <p:cNvPr id="22" name="21 Imagen" descr="mon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486" y="4106274"/>
            <a:ext cx="1143008" cy="1787338"/>
          </a:xfrm>
          <a:prstGeom prst="rect">
            <a:avLst/>
          </a:prstGeom>
        </p:spPr>
      </p:pic>
      <p:pic>
        <p:nvPicPr>
          <p:cNvPr id="23" name="22 Imagen" descr="mon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510150"/>
            <a:ext cx="1143008" cy="1787338"/>
          </a:xfrm>
          <a:prstGeom prst="rect">
            <a:avLst/>
          </a:prstGeom>
        </p:spPr>
      </p:pic>
      <p:pic>
        <p:nvPicPr>
          <p:cNvPr id="24" name="23 Imagen" descr="mon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997" y="4106274"/>
            <a:ext cx="1143008" cy="1787338"/>
          </a:xfrm>
          <a:prstGeom prst="rect">
            <a:avLst/>
          </a:prstGeom>
        </p:spPr>
      </p:pic>
      <p:pic>
        <p:nvPicPr>
          <p:cNvPr id="25" name="24 Imagen" descr="mono1.png"/>
          <p:cNvPicPr>
            <a:picLocks noChangeAspect="1"/>
          </p:cNvPicPr>
          <p:nvPr/>
        </p:nvPicPr>
        <p:blipFill>
          <a:blip r:embed="rId5">
            <a:lum bright="-29000"/>
          </a:blip>
          <a:stretch>
            <a:fillRect/>
          </a:stretch>
        </p:blipFill>
        <p:spPr>
          <a:xfrm flipH="1">
            <a:off x="851429" y="4214817"/>
            <a:ext cx="1648867" cy="1322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 bwMode="auto">
          <a:xfrm>
            <a:off x="7215206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0" name="19 Trapecio"/>
          <p:cNvSpPr/>
          <p:nvPr/>
        </p:nvSpPr>
        <p:spPr bwMode="auto">
          <a:xfrm rot="5400000">
            <a:off x="6671855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00034" y="1214422"/>
            <a:ext cx="1500198" cy="47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9" name="18 Trapecio"/>
          <p:cNvSpPr/>
          <p:nvPr/>
        </p:nvSpPr>
        <p:spPr bwMode="auto">
          <a:xfrm rot="16200000" flipH="1">
            <a:off x="-517958" y="4089802"/>
            <a:ext cx="3107553" cy="50006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genesis</a:t>
            </a:r>
            <a:r>
              <a:rPr lang="es-ES" dirty="0" smtClean="0"/>
              <a:t> of a “</a:t>
            </a:r>
            <a:r>
              <a:rPr lang="es-ES" dirty="0" err="1" smtClean="0"/>
              <a:t>best</a:t>
            </a:r>
            <a:r>
              <a:rPr lang="es-ES" dirty="0" smtClean="0"/>
              <a:t>” </a:t>
            </a:r>
            <a:r>
              <a:rPr lang="es-ES" dirty="0" err="1" smtClean="0"/>
              <a:t>practice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9" name="8 Trapecio"/>
          <p:cNvSpPr/>
          <p:nvPr/>
        </p:nvSpPr>
        <p:spPr bwMode="auto">
          <a:xfrm>
            <a:off x="500034" y="4786322"/>
            <a:ext cx="8215370" cy="1143008"/>
          </a:xfrm>
          <a:prstGeom prst="trapezoid">
            <a:avLst>
              <a:gd name="adj" fmla="val 866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500166" y="1214422"/>
            <a:ext cx="6215106" cy="35719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30" name="Picture 3" descr="C:\Documents and Settings\Administrador\Configuración local\Archivos temporales de Internet\Content.IE5\03E3M8FB\MP9004392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309671"/>
            <a:ext cx="1214446" cy="809631"/>
          </a:xfrm>
          <a:prstGeom prst="rect">
            <a:avLst/>
          </a:prstGeom>
          <a:noFill/>
        </p:spPr>
      </p:pic>
      <p:pic>
        <p:nvPicPr>
          <p:cNvPr id="13" name="Picture 12" descr="C:\WINNT\Profiles\infvmp\Archivos temporales de Internet\Content.IE5\R8SC1BQU\MC9003499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00438"/>
            <a:ext cx="1344613" cy="1797050"/>
          </a:xfrm>
          <a:prstGeom prst="rect">
            <a:avLst/>
          </a:prstGeom>
          <a:noFill/>
        </p:spPr>
      </p:pic>
      <p:pic>
        <p:nvPicPr>
          <p:cNvPr id="14" name="Picture 8" descr="C:\WINNT\Profiles\infvmp\Archivos temporales de Internet\Content.IE5\MN6SR1UL\MC90024610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14488"/>
            <a:ext cx="810203" cy="890590"/>
          </a:xfrm>
          <a:prstGeom prst="rect">
            <a:avLst/>
          </a:prstGeom>
          <a:noFill/>
        </p:spPr>
      </p:pic>
      <p:cxnSp>
        <p:nvCxnSpPr>
          <p:cNvPr id="16" name="15 Conector recto"/>
          <p:cNvCxnSpPr/>
          <p:nvPr/>
        </p:nvCxnSpPr>
        <p:spPr bwMode="auto">
          <a:xfrm rot="16200000" flipV="1">
            <a:off x="4542377" y="1458357"/>
            <a:ext cx="500066" cy="12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30 Grupo"/>
          <p:cNvGrpSpPr/>
          <p:nvPr/>
        </p:nvGrpSpPr>
        <p:grpSpPr>
          <a:xfrm>
            <a:off x="5501471" y="3786190"/>
            <a:ext cx="2936920" cy="2259822"/>
            <a:chOff x="5501471" y="3786190"/>
            <a:chExt cx="2936920" cy="2259822"/>
          </a:xfrm>
        </p:grpSpPr>
        <p:pic>
          <p:nvPicPr>
            <p:cNvPr id="17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557176" y="3786190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18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159501" y="4143390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1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969931" y="4607748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3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501471" y="4143390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2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806271" y="4607748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4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709576" y="3938590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5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311901" y="4295790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6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122331" y="4760148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7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653871" y="4295790"/>
              <a:ext cx="1316060" cy="1285864"/>
            </a:xfrm>
            <a:prstGeom prst="rect">
              <a:avLst/>
            </a:prstGeom>
            <a:noFill/>
          </p:spPr>
        </p:pic>
        <p:pic>
          <p:nvPicPr>
            <p:cNvPr id="28" name="Picture 2" descr="http://3.bp.blogspot.com/_TSuLFVr6b24/Sl81yQ4QqvI/AAAAAAAAAAM/Wnll8M2kVQc/S1600-R/Evil_Monkey_301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958671" y="4760148"/>
              <a:ext cx="1316060" cy="1285864"/>
            </a:xfrm>
            <a:prstGeom prst="rect">
              <a:avLst/>
            </a:prstGeom>
            <a:noFill/>
          </p:spPr>
        </p:pic>
      </p:grpSp>
      <p:pic>
        <p:nvPicPr>
          <p:cNvPr id="29" name="28 Imagen" descr="mono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2762" y="3643314"/>
            <a:ext cx="1297470" cy="1787338"/>
          </a:xfrm>
          <a:prstGeom prst="rect">
            <a:avLst/>
          </a:prstGeom>
        </p:spPr>
      </p:pic>
      <p:cxnSp>
        <p:nvCxnSpPr>
          <p:cNvPr id="33" name="32 Conector recto"/>
          <p:cNvCxnSpPr/>
          <p:nvPr/>
        </p:nvCxnSpPr>
        <p:spPr bwMode="auto">
          <a:xfrm rot="5400000">
            <a:off x="4815562" y="1366723"/>
            <a:ext cx="1047759" cy="9336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34 Conector recto"/>
          <p:cNvCxnSpPr/>
          <p:nvPr/>
        </p:nvCxnSpPr>
        <p:spPr bwMode="auto">
          <a:xfrm rot="10800000">
            <a:off x="4866271" y="1309671"/>
            <a:ext cx="1134488" cy="10477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35 CuadroTexto"/>
          <p:cNvSpPr txBox="1"/>
          <p:nvPr/>
        </p:nvSpPr>
        <p:spPr>
          <a:xfrm>
            <a:off x="742679" y="2786058"/>
            <a:ext cx="7732986" cy="1938992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/>
            <a:r>
              <a:rPr lang="en-GB" dirty="0" smtClean="0"/>
              <a:t>BASED ON A TRUE STORY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NO MONKEYS WERE HARMED DURING THE MAKING OF THESE SLIDES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STABLE QNAME NAMESPACES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19</a:t>
            </a:fld>
            <a:endParaRPr lang="es-ES_tradnl" dirty="0"/>
          </a:p>
        </p:txBody>
      </p:sp>
      <p:sp>
        <p:nvSpPr>
          <p:cNvPr id="13" name="12 Pentágono"/>
          <p:cNvSpPr/>
          <p:nvPr/>
        </p:nvSpPr>
        <p:spPr bwMode="auto">
          <a:xfrm>
            <a:off x="231776" y="1335960"/>
            <a:ext cx="1496131" cy="161431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Dictionary</a:t>
            </a:r>
          </a:p>
        </p:txBody>
      </p:sp>
      <p:sp>
        <p:nvSpPr>
          <p:cNvPr id="14" name="13 Pentágono"/>
          <p:cNvSpPr/>
          <p:nvPr/>
        </p:nvSpPr>
        <p:spPr bwMode="auto">
          <a:xfrm>
            <a:off x="231777" y="3211690"/>
            <a:ext cx="1496130" cy="264620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</a:rPr>
              <a:t>Definition of tables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grpSp>
        <p:nvGrpSpPr>
          <p:cNvPr id="181" name="180 Grupo"/>
          <p:cNvGrpSpPr/>
          <p:nvPr/>
        </p:nvGrpSpPr>
        <p:grpSpPr>
          <a:xfrm>
            <a:off x="1727907" y="1335960"/>
            <a:ext cx="3588449" cy="4521932"/>
            <a:chOff x="1727907" y="1335960"/>
            <a:chExt cx="3588449" cy="4521932"/>
          </a:xfrm>
        </p:grpSpPr>
        <p:sp>
          <p:nvSpPr>
            <p:cNvPr id="6" name="5 Rectángulo redondeado"/>
            <p:cNvSpPr/>
            <p:nvPr/>
          </p:nvSpPr>
          <p:spPr bwMode="auto">
            <a:xfrm>
              <a:off x="1727907" y="3211690"/>
              <a:ext cx="3588449" cy="264620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FINREP  2012</a:t>
              </a:r>
            </a:p>
          </p:txBody>
        </p:sp>
        <p:grpSp>
          <p:nvGrpSpPr>
            <p:cNvPr id="3" name="11 Grupo"/>
            <p:cNvGrpSpPr/>
            <p:nvPr/>
          </p:nvGrpSpPr>
          <p:grpSpPr>
            <a:xfrm>
              <a:off x="1727907" y="1335960"/>
              <a:ext cx="3462171" cy="1614311"/>
              <a:chOff x="231776" y="1335960"/>
              <a:chExt cx="7270045" cy="1614311"/>
            </a:xfrm>
          </p:grpSpPr>
          <p:sp>
            <p:nvSpPr>
              <p:cNvPr id="5" name="4 Rectángulo redondeado"/>
              <p:cNvSpPr/>
              <p:nvPr/>
            </p:nvSpPr>
            <p:spPr bwMode="auto">
              <a:xfrm>
                <a:off x="231776" y="1335960"/>
                <a:ext cx="7270045" cy="161431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2012</a:t>
                </a:r>
                <a:r>
                  <a:rPr kumimoji="0" lang="en-GB" sz="20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 BASE DICTIONARY</a:t>
                </a:r>
              </a:p>
              <a:p>
                <a:pPr algn="ctr"/>
                <a:r>
                  <a:rPr lang="en-GB" sz="1600" dirty="0" smtClean="0"/>
                  <a:t>http://www.eurofiling.info/base</a:t>
                </a: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* mi1</a:t>
                </a:r>
                <a:r>
                  <a:rPr kumimoji="0" lang="en-GB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 (</a:t>
                </a:r>
                <a:r>
                  <a:rPr kumimoji="0" lang="en-GB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Assets)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* md1</a:t>
                </a:r>
                <a:r>
                  <a:rPr kumimoji="0" lang="en-GB" sz="18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 (Changes in Assets)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...</a:t>
                </a: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612685" y="2100339"/>
                <a:ext cx="387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22" name="121 Grupo"/>
            <p:cNvGrpSpPr/>
            <p:nvPr/>
          </p:nvGrpSpPr>
          <p:grpSpPr>
            <a:xfrm>
              <a:off x="2182504" y="3857628"/>
              <a:ext cx="2489452" cy="1733560"/>
              <a:chOff x="2556383" y="3857628"/>
              <a:chExt cx="2489452" cy="1733560"/>
            </a:xfrm>
          </p:grpSpPr>
          <p:grpSp>
            <p:nvGrpSpPr>
              <p:cNvPr id="12" name="30 Grupo"/>
              <p:cNvGrpSpPr/>
              <p:nvPr/>
            </p:nvGrpSpPr>
            <p:grpSpPr>
              <a:xfrm>
                <a:off x="2556383" y="3857628"/>
                <a:ext cx="2154426" cy="1428760"/>
                <a:chOff x="2928926" y="4286256"/>
                <a:chExt cx="2154426" cy="1428760"/>
              </a:xfrm>
            </p:grpSpPr>
            <p:sp>
              <p:nvSpPr>
                <p:cNvPr id="15" name="14 Rectángulo"/>
                <p:cNvSpPr/>
                <p:nvPr/>
              </p:nvSpPr>
              <p:spPr bwMode="auto">
                <a:xfrm>
                  <a:off x="2928926" y="4286256"/>
                  <a:ext cx="2144902" cy="14287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sp>
              <p:nvSpPr>
                <p:cNvPr id="30" name="29 Rectángulo"/>
                <p:cNvSpPr/>
                <p:nvPr/>
              </p:nvSpPr>
              <p:spPr bwMode="auto">
                <a:xfrm>
                  <a:off x="3214678" y="4572008"/>
                  <a:ext cx="1859150" cy="1143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cxnSp>
              <p:nvCxnSpPr>
                <p:cNvPr id="20" name="19 Conector recto"/>
                <p:cNvCxnSpPr/>
                <p:nvPr/>
              </p:nvCxnSpPr>
              <p:spPr bwMode="auto">
                <a:xfrm>
                  <a:off x="321467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20 Conector recto"/>
                <p:cNvCxnSpPr/>
                <p:nvPr/>
              </p:nvCxnSpPr>
              <p:spPr bwMode="auto">
                <a:xfrm>
                  <a:off x="357186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21 Conector recto"/>
                <p:cNvCxnSpPr/>
                <p:nvPr/>
              </p:nvCxnSpPr>
              <p:spPr bwMode="auto">
                <a:xfrm>
                  <a:off x="392905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22 Conector recto"/>
                <p:cNvCxnSpPr/>
                <p:nvPr/>
              </p:nvCxnSpPr>
              <p:spPr bwMode="auto">
                <a:xfrm>
                  <a:off x="428624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23 Conector recto"/>
                <p:cNvCxnSpPr/>
                <p:nvPr/>
              </p:nvCxnSpPr>
              <p:spPr bwMode="auto">
                <a:xfrm>
                  <a:off x="4710809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24 Conector recto"/>
                <p:cNvCxnSpPr/>
                <p:nvPr/>
              </p:nvCxnSpPr>
              <p:spPr bwMode="auto">
                <a:xfrm flipH="1">
                  <a:off x="2928926" y="4572008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26 Conector recto"/>
                <p:cNvCxnSpPr/>
                <p:nvPr/>
              </p:nvCxnSpPr>
              <p:spPr bwMode="auto">
                <a:xfrm flipH="1">
                  <a:off x="2928926" y="485776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27 Conector recto"/>
                <p:cNvCxnSpPr/>
                <p:nvPr/>
              </p:nvCxnSpPr>
              <p:spPr bwMode="auto">
                <a:xfrm flipH="1">
                  <a:off x="2938450" y="521495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28 Conector recto"/>
                <p:cNvCxnSpPr/>
                <p:nvPr/>
              </p:nvCxnSpPr>
              <p:spPr bwMode="auto">
                <a:xfrm flipH="1">
                  <a:off x="2928926" y="5500702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" name="31 Grupo"/>
              <p:cNvGrpSpPr/>
              <p:nvPr/>
            </p:nvGrpSpPr>
            <p:grpSpPr>
              <a:xfrm>
                <a:off x="2729485" y="4010028"/>
                <a:ext cx="2154426" cy="1428760"/>
                <a:chOff x="2928926" y="4286256"/>
                <a:chExt cx="2154426" cy="1428760"/>
              </a:xfrm>
            </p:grpSpPr>
            <p:sp>
              <p:nvSpPr>
                <p:cNvPr id="33" name="32 Rectángulo"/>
                <p:cNvSpPr/>
                <p:nvPr/>
              </p:nvSpPr>
              <p:spPr bwMode="auto">
                <a:xfrm>
                  <a:off x="2928926" y="4286256"/>
                  <a:ext cx="2144902" cy="14287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sp>
              <p:nvSpPr>
                <p:cNvPr id="34" name="33 Rectángulo"/>
                <p:cNvSpPr/>
                <p:nvPr/>
              </p:nvSpPr>
              <p:spPr bwMode="auto">
                <a:xfrm>
                  <a:off x="3214678" y="4572008"/>
                  <a:ext cx="1859150" cy="1143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cxnSp>
              <p:nvCxnSpPr>
                <p:cNvPr id="35" name="34 Conector recto"/>
                <p:cNvCxnSpPr/>
                <p:nvPr/>
              </p:nvCxnSpPr>
              <p:spPr bwMode="auto">
                <a:xfrm>
                  <a:off x="321467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35 Conector recto"/>
                <p:cNvCxnSpPr/>
                <p:nvPr/>
              </p:nvCxnSpPr>
              <p:spPr bwMode="auto">
                <a:xfrm>
                  <a:off x="357186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36 Conector recto"/>
                <p:cNvCxnSpPr/>
                <p:nvPr/>
              </p:nvCxnSpPr>
              <p:spPr bwMode="auto">
                <a:xfrm>
                  <a:off x="392905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37 Conector recto"/>
                <p:cNvCxnSpPr/>
                <p:nvPr/>
              </p:nvCxnSpPr>
              <p:spPr bwMode="auto">
                <a:xfrm>
                  <a:off x="428624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38 Conector recto"/>
                <p:cNvCxnSpPr/>
                <p:nvPr/>
              </p:nvCxnSpPr>
              <p:spPr bwMode="auto">
                <a:xfrm>
                  <a:off x="4710809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39 Conector recto"/>
                <p:cNvCxnSpPr/>
                <p:nvPr/>
              </p:nvCxnSpPr>
              <p:spPr bwMode="auto">
                <a:xfrm flipH="1">
                  <a:off x="2928926" y="4572008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40 Conector recto"/>
                <p:cNvCxnSpPr/>
                <p:nvPr/>
              </p:nvCxnSpPr>
              <p:spPr bwMode="auto">
                <a:xfrm flipH="1">
                  <a:off x="2928926" y="485776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41 Conector recto"/>
                <p:cNvCxnSpPr/>
                <p:nvPr/>
              </p:nvCxnSpPr>
              <p:spPr bwMode="auto">
                <a:xfrm flipH="1">
                  <a:off x="2938450" y="521495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42 Conector recto"/>
                <p:cNvCxnSpPr/>
                <p:nvPr/>
              </p:nvCxnSpPr>
              <p:spPr bwMode="auto">
                <a:xfrm flipH="1">
                  <a:off x="2928926" y="5500702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" name="43 Grupo"/>
              <p:cNvGrpSpPr/>
              <p:nvPr/>
            </p:nvGrpSpPr>
            <p:grpSpPr>
              <a:xfrm>
                <a:off x="2891409" y="4162428"/>
                <a:ext cx="2154426" cy="1428760"/>
                <a:chOff x="2928926" y="4286256"/>
                <a:chExt cx="2154426" cy="1428760"/>
              </a:xfrm>
            </p:grpSpPr>
            <p:sp>
              <p:nvSpPr>
                <p:cNvPr id="45" name="44 Rectángulo"/>
                <p:cNvSpPr/>
                <p:nvPr/>
              </p:nvSpPr>
              <p:spPr bwMode="auto">
                <a:xfrm>
                  <a:off x="2928926" y="4286256"/>
                  <a:ext cx="2144902" cy="14287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sp>
              <p:nvSpPr>
                <p:cNvPr id="46" name="45 Rectángulo"/>
                <p:cNvSpPr/>
                <p:nvPr/>
              </p:nvSpPr>
              <p:spPr bwMode="auto">
                <a:xfrm>
                  <a:off x="3214678" y="4572008"/>
                  <a:ext cx="1859150" cy="1143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cxnSp>
              <p:nvCxnSpPr>
                <p:cNvPr id="47" name="46 Conector recto"/>
                <p:cNvCxnSpPr/>
                <p:nvPr/>
              </p:nvCxnSpPr>
              <p:spPr bwMode="auto">
                <a:xfrm>
                  <a:off x="321467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47 Conector recto"/>
                <p:cNvCxnSpPr/>
                <p:nvPr/>
              </p:nvCxnSpPr>
              <p:spPr bwMode="auto">
                <a:xfrm>
                  <a:off x="357186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48 Conector recto"/>
                <p:cNvCxnSpPr/>
                <p:nvPr/>
              </p:nvCxnSpPr>
              <p:spPr bwMode="auto">
                <a:xfrm>
                  <a:off x="392905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49 Conector recto"/>
                <p:cNvCxnSpPr/>
                <p:nvPr/>
              </p:nvCxnSpPr>
              <p:spPr bwMode="auto">
                <a:xfrm>
                  <a:off x="428624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50 Conector recto"/>
                <p:cNvCxnSpPr/>
                <p:nvPr/>
              </p:nvCxnSpPr>
              <p:spPr bwMode="auto">
                <a:xfrm>
                  <a:off x="4710809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51 Conector recto"/>
                <p:cNvCxnSpPr/>
                <p:nvPr/>
              </p:nvCxnSpPr>
              <p:spPr bwMode="auto">
                <a:xfrm flipH="1">
                  <a:off x="2928926" y="4572008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52 Conector recto"/>
                <p:cNvCxnSpPr/>
                <p:nvPr/>
              </p:nvCxnSpPr>
              <p:spPr bwMode="auto">
                <a:xfrm flipH="1">
                  <a:off x="2928926" y="485776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53 Conector recto"/>
                <p:cNvCxnSpPr/>
                <p:nvPr/>
              </p:nvCxnSpPr>
              <p:spPr bwMode="auto">
                <a:xfrm flipH="1">
                  <a:off x="2938450" y="521495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54 Conector recto"/>
                <p:cNvCxnSpPr/>
                <p:nvPr/>
              </p:nvCxnSpPr>
              <p:spPr bwMode="auto">
                <a:xfrm flipH="1">
                  <a:off x="2928926" y="5500702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17" name="116 Conector curvado"/>
            <p:cNvCxnSpPr/>
            <p:nvPr/>
          </p:nvCxnSpPr>
          <p:spPr bwMode="auto">
            <a:xfrm rot="16200000" flipV="1">
              <a:off x="2050834" y="2947955"/>
              <a:ext cx="1681171" cy="107162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117 Conector curvado"/>
            <p:cNvCxnSpPr/>
            <p:nvPr/>
          </p:nvCxnSpPr>
          <p:spPr bwMode="auto">
            <a:xfrm rot="16200000" flipV="1">
              <a:off x="2511634" y="3106368"/>
              <a:ext cx="2224013" cy="211955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4" name="103 Conector recto de flecha"/>
          <p:cNvCxnSpPr/>
          <p:nvPr/>
        </p:nvCxnSpPr>
        <p:spPr bwMode="auto">
          <a:xfrm>
            <a:off x="1357290" y="6072206"/>
            <a:ext cx="7383767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>
            <a:off x="8741057" y="581981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endParaRPr lang="en-GB" dirty="0"/>
          </a:p>
        </p:txBody>
      </p:sp>
      <p:grpSp>
        <p:nvGrpSpPr>
          <p:cNvPr id="185" name="184 Grupo"/>
          <p:cNvGrpSpPr/>
          <p:nvPr/>
        </p:nvGrpSpPr>
        <p:grpSpPr>
          <a:xfrm>
            <a:off x="5500694" y="3211690"/>
            <a:ext cx="3497258" cy="2646202"/>
            <a:chOff x="5500694" y="3211690"/>
            <a:chExt cx="3497258" cy="2646202"/>
          </a:xfrm>
        </p:grpSpPr>
        <p:sp>
          <p:nvSpPr>
            <p:cNvPr id="7" name="6 Rectángulo redondeado"/>
            <p:cNvSpPr/>
            <p:nvPr/>
          </p:nvSpPr>
          <p:spPr bwMode="auto">
            <a:xfrm>
              <a:off x="5500694" y="3211690"/>
              <a:ext cx="3497258" cy="264620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FINREP 2014</a:t>
              </a:r>
            </a:p>
          </p:txBody>
        </p:sp>
        <p:grpSp>
          <p:nvGrpSpPr>
            <p:cNvPr id="123" name="122 Grupo"/>
            <p:cNvGrpSpPr/>
            <p:nvPr/>
          </p:nvGrpSpPr>
          <p:grpSpPr>
            <a:xfrm>
              <a:off x="5914907" y="3857628"/>
              <a:ext cx="2489452" cy="1733560"/>
              <a:chOff x="6159501" y="3886200"/>
              <a:chExt cx="2489452" cy="1733560"/>
            </a:xfrm>
          </p:grpSpPr>
          <p:grpSp>
            <p:nvGrpSpPr>
              <p:cNvPr id="18" name="79 Grupo"/>
              <p:cNvGrpSpPr/>
              <p:nvPr/>
            </p:nvGrpSpPr>
            <p:grpSpPr>
              <a:xfrm>
                <a:off x="6159501" y="3886200"/>
                <a:ext cx="2154426" cy="1428760"/>
                <a:chOff x="2928926" y="4286256"/>
                <a:chExt cx="2154426" cy="1428760"/>
              </a:xfrm>
            </p:grpSpPr>
            <p:sp>
              <p:nvSpPr>
                <p:cNvPr id="81" name="80 Rectángulo"/>
                <p:cNvSpPr/>
                <p:nvPr/>
              </p:nvSpPr>
              <p:spPr bwMode="auto">
                <a:xfrm>
                  <a:off x="2928926" y="4286256"/>
                  <a:ext cx="2144902" cy="14287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sp>
              <p:nvSpPr>
                <p:cNvPr id="82" name="81 Rectángulo"/>
                <p:cNvSpPr/>
                <p:nvPr/>
              </p:nvSpPr>
              <p:spPr bwMode="auto">
                <a:xfrm>
                  <a:off x="3214678" y="4572008"/>
                  <a:ext cx="1859150" cy="1143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cxnSp>
              <p:nvCxnSpPr>
                <p:cNvPr id="83" name="82 Conector recto"/>
                <p:cNvCxnSpPr/>
                <p:nvPr/>
              </p:nvCxnSpPr>
              <p:spPr bwMode="auto">
                <a:xfrm>
                  <a:off x="321467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83 Conector recto"/>
                <p:cNvCxnSpPr/>
                <p:nvPr/>
              </p:nvCxnSpPr>
              <p:spPr bwMode="auto">
                <a:xfrm>
                  <a:off x="357186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84 Conector recto"/>
                <p:cNvCxnSpPr/>
                <p:nvPr/>
              </p:nvCxnSpPr>
              <p:spPr bwMode="auto">
                <a:xfrm>
                  <a:off x="392905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85 Conector recto"/>
                <p:cNvCxnSpPr/>
                <p:nvPr/>
              </p:nvCxnSpPr>
              <p:spPr bwMode="auto">
                <a:xfrm>
                  <a:off x="428624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86 Conector recto"/>
                <p:cNvCxnSpPr/>
                <p:nvPr/>
              </p:nvCxnSpPr>
              <p:spPr bwMode="auto">
                <a:xfrm>
                  <a:off x="4710809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87 Conector recto"/>
                <p:cNvCxnSpPr/>
                <p:nvPr/>
              </p:nvCxnSpPr>
              <p:spPr bwMode="auto">
                <a:xfrm flipH="1">
                  <a:off x="2928926" y="4572008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88 Conector recto"/>
                <p:cNvCxnSpPr/>
                <p:nvPr/>
              </p:nvCxnSpPr>
              <p:spPr bwMode="auto">
                <a:xfrm flipH="1">
                  <a:off x="2928926" y="485776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89 Conector recto"/>
                <p:cNvCxnSpPr/>
                <p:nvPr/>
              </p:nvCxnSpPr>
              <p:spPr bwMode="auto">
                <a:xfrm flipH="1">
                  <a:off x="2938450" y="521495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" name="90 Conector recto"/>
                <p:cNvCxnSpPr/>
                <p:nvPr/>
              </p:nvCxnSpPr>
              <p:spPr bwMode="auto">
                <a:xfrm flipH="1">
                  <a:off x="2928926" y="5500702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" name="91 Grupo"/>
              <p:cNvGrpSpPr/>
              <p:nvPr/>
            </p:nvGrpSpPr>
            <p:grpSpPr>
              <a:xfrm>
                <a:off x="6332603" y="4038600"/>
                <a:ext cx="2154426" cy="1428760"/>
                <a:chOff x="2928926" y="4286256"/>
                <a:chExt cx="2154426" cy="1428760"/>
              </a:xfrm>
            </p:grpSpPr>
            <p:sp>
              <p:nvSpPr>
                <p:cNvPr id="93" name="92 Rectángulo"/>
                <p:cNvSpPr/>
                <p:nvPr/>
              </p:nvSpPr>
              <p:spPr bwMode="auto">
                <a:xfrm>
                  <a:off x="2928926" y="4286256"/>
                  <a:ext cx="2144902" cy="14287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sp>
              <p:nvSpPr>
                <p:cNvPr id="94" name="93 Rectángulo"/>
                <p:cNvSpPr/>
                <p:nvPr/>
              </p:nvSpPr>
              <p:spPr bwMode="auto">
                <a:xfrm>
                  <a:off x="3214678" y="4572008"/>
                  <a:ext cx="1859150" cy="1143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cxnSp>
              <p:nvCxnSpPr>
                <p:cNvPr id="95" name="94 Conector recto"/>
                <p:cNvCxnSpPr/>
                <p:nvPr/>
              </p:nvCxnSpPr>
              <p:spPr bwMode="auto">
                <a:xfrm>
                  <a:off x="321467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95 Conector recto"/>
                <p:cNvCxnSpPr/>
                <p:nvPr/>
              </p:nvCxnSpPr>
              <p:spPr bwMode="auto">
                <a:xfrm>
                  <a:off x="357186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96 Conector recto"/>
                <p:cNvCxnSpPr/>
                <p:nvPr/>
              </p:nvCxnSpPr>
              <p:spPr bwMode="auto">
                <a:xfrm>
                  <a:off x="392905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8" name="97 Conector recto"/>
                <p:cNvCxnSpPr/>
                <p:nvPr/>
              </p:nvCxnSpPr>
              <p:spPr bwMode="auto">
                <a:xfrm>
                  <a:off x="428624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98 Conector recto"/>
                <p:cNvCxnSpPr/>
                <p:nvPr/>
              </p:nvCxnSpPr>
              <p:spPr bwMode="auto">
                <a:xfrm>
                  <a:off x="4710809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99 Conector recto"/>
                <p:cNvCxnSpPr/>
                <p:nvPr/>
              </p:nvCxnSpPr>
              <p:spPr bwMode="auto">
                <a:xfrm flipH="1">
                  <a:off x="2928926" y="4572008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100 Conector recto"/>
                <p:cNvCxnSpPr/>
                <p:nvPr/>
              </p:nvCxnSpPr>
              <p:spPr bwMode="auto">
                <a:xfrm flipH="1">
                  <a:off x="2928926" y="485776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101 Conector recto"/>
                <p:cNvCxnSpPr/>
                <p:nvPr/>
              </p:nvCxnSpPr>
              <p:spPr bwMode="auto">
                <a:xfrm flipH="1">
                  <a:off x="2938450" y="521495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102 Conector recto"/>
                <p:cNvCxnSpPr/>
                <p:nvPr/>
              </p:nvCxnSpPr>
              <p:spPr bwMode="auto">
                <a:xfrm flipH="1">
                  <a:off x="2928926" y="5500702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" name="103 Grupo"/>
              <p:cNvGrpSpPr/>
              <p:nvPr/>
            </p:nvGrpSpPr>
            <p:grpSpPr>
              <a:xfrm>
                <a:off x="6494527" y="4191000"/>
                <a:ext cx="2154426" cy="1428760"/>
                <a:chOff x="2928926" y="4286256"/>
                <a:chExt cx="2154426" cy="1428760"/>
              </a:xfrm>
            </p:grpSpPr>
            <p:sp>
              <p:nvSpPr>
                <p:cNvPr id="105" name="104 Rectángulo"/>
                <p:cNvSpPr/>
                <p:nvPr/>
              </p:nvSpPr>
              <p:spPr bwMode="auto">
                <a:xfrm>
                  <a:off x="2928926" y="4286256"/>
                  <a:ext cx="2144902" cy="142876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sp>
              <p:nvSpPr>
                <p:cNvPr id="106" name="105 Rectángulo"/>
                <p:cNvSpPr/>
                <p:nvPr/>
              </p:nvSpPr>
              <p:spPr bwMode="auto">
                <a:xfrm>
                  <a:off x="3214678" y="4572008"/>
                  <a:ext cx="1859150" cy="114300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endParaRPr>
                </a:p>
              </p:txBody>
            </p:sp>
            <p:cxnSp>
              <p:nvCxnSpPr>
                <p:cNvPr id="107" name="106 Conector recto"/>
                <p:cNvCxnSpPr/>
                <p:nvPr/>
              </p:nvCxnSpPr>
              <p:spPr bwMode="auto">
                <a:xfrm>
                  <a:off x="321467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107 Conector recto"/>
                <p:cNvCxnSpPr/>
                <p:nvPr/>
              </p:nvCxnSpPr>
              <p:spPr bwMode="auto">
                <a:xfrm>
                  <a:off x="357186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108 Conector recto"/>
                <p:cNvCxnSpPr/>
                <p:nvPr/>
              </p:nvCxnSpPr>
              <p:spPr bwMode="auto">
                <a:xfrm>
                  <a:off x="392905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109 Conector recto"/>
                <p:cNvCxnSpPr/>
                <p:nvPr/>
              </p:nvCxnSpPr>
              <p:spPr bwMode="auto">
                <a:xfrm>
                  <a:off x="4286248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110 Conector recto"/>
                <p:cNvCxnSpPr/>
                <p:nvPr/>
              </p:nvCxnSpPr>
              <p:spPr bwMode="auto">
                <a:xfrm>
                  <a:off x="4710809" y="4286256"/>
                  <a:ext cx="0" cy="14287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111 Conector recto"/>
                <p:cNvCxnSpPr/>
                <p:nvPr/>
              </p:nvCxnSpPr>
              <p:spPr bwMode="auto">
                <a:xfrm flipH="1">
                  <a:off x="2928926" y="4572008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112 Conector recto"/>
                <p:cNvCxnSpPr/>
                <p:nvPr/>
              </p:nvCxnSpPr>
              <p:spPr bwMode="auto">
                <a:xfrm flipH="1">
                  <a:off x="2928926" y="485776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113 Conector recto"/>
                <p:cNvCxnSpPr/>
                <p:nvPr/>
              </p:nvCxnSpPr>
              <p:spPr bwMode="auto">
                <a:xfrm flipH="1">
                  <a:off x="2938450" y="5214950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114 Conector recto"/>
                <p:cNvCxnSpPr/>
                <p:nvPr/>
              </p:nvCxnSpPr>
              <p:spPr bwMode="auto">
                <a:xfrm flipH="1">
                  <a:off x="2928926" y="5500702"/>
                  <a:ext cx="214490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25" name="124 Rectángulo"/>
            <p:cNvSpPr/>
            <p:nvPr/>
          </p:nvSpPr>
          <p:spPr bwMode="auto">
            <a:xfrm>
              <a:off x="8394835" y="4162428"/>
              <a:ext cx="346222" cy="1428760"/>
            </a:xfrm>
            <a:prstGeom prst="rect">
              <a:avLst/>
            </a:prstGeom>
            <a:solidFill>
              <a:srgbClr val="FFFF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smtClean="0"/>
            </a:p>
          </p:txBody>
        </p:sp>
        <p:cxnSp>
          <p:nvCxnSpPr>
            <p:cNvPr id="165" name="164 Conector recto"/>
            <p:cNvCxnSpPr/>
            <p:nvPr/>
          </p:nvCxnSpPr>
          <p:spPr bwMode="auto">
            <a:xfrm>
              <a:off x="8404359" y="4733932"/>
              <a:ext cx="33669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166 Conector recto"/>
            <p:cNvCxnSpPr/>
            <p:nvPr/>
          </p:nvCxnSpPr>
          <p:spPr bwMode="auto">
            <a:xfrm>
              <a:off x="8394835" y="5072074"/>
              <a:ext cx="34622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168 Conector recto"/>
            <p:cNvCxnSpPr/>
            <p:nvPr/>
          </p:nvCxnSpPr>
          <p:spPr bwMode="auto">
            <a:xfrm>
              <a:off x="8394835" y="5376874"/>
              <a:ext cx="34622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170 Conector recto"/>
            <p:cNvCxnSpPr/>
            <p:nvPr/>
          </p:nvCxnSpPr>
          <p:spPr bwMode="auto">
            <a:xfrm>
              <a:off x="8404359" y="4448180"/>
              <a:ext cx="336698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2" name="171 Rectángulo"/>
            <p:cNvSpPr/>
            <p:nvPr/>
          </p:nvSpPr>
          <p:spPr bwMode="auto">
            <a:xfrm>
              <a:off x="8404359" y="4162428"/>
              <a:ext cx="336698" cy="26670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</p:grpSp>
      <p:grpSp>
        <p:nvGrpSpPr>
          <p:cNvPr id="184" name="183 Grupo"/>
          <p:cNvGrpSpPr/>
          <p:nvPr/>
        </p:nvGrpSpPr>
        <p:grpSpPr>
          <a:xfrm>
            <a:off x="5500694" y="1335960"/>
            <a:ext cx="3462171" cy="2988395"/>
            <a:chOff x="5500694" y="1335960"/>
            <a:chExt cx="3462171" cy="2988395"/>
          </a:xfrm>
        </p:grpSpPr>
        <p:sp>
          <p:nvSpPr>
            <p:cNvPr id="176" name="175 Rectángulo redondeado"/>
            <p:cNvSpPr/>
            <p:nvPr/>
          </p:nvSpPr>
          <p:spPr bwMode="auto">
            <a:xfrm>
              <a:off x="5500694" y="1335960"/>
              <a:ext cx="3462171" cy="161431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2014</a:t>
              </a:r>
              <a:r>
                <a:rPr kumimoji="0" lang="en-GB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 BASE DICTIONARY</a:t>
              </a:r>
            </a:p>
            <a:p>
              <a:pPr algn="ctr"/>
              <a:r>
                <a:rPr lang="en-GB" sz="1600" dirty="0" smtClean="0"/>
                <a:t>http://www.eurofiling.info/base</a:t>
              </a: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* mi1</a:t>
              </a:r>
              <a:r>
                <a:rPr kumimoji="0" lang="en-GB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 (</a:t>
              </a: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Assets)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* md1</a:t>
              </a:r>
              <a:r>
                <a:rPr kumimoji="0" lang="en-GB" sz="1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 (Changes in Assets)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dE Neue Helvetica 55 Roman" pitchFamily="34" charset="0"/>
                </a:rPr>
                <a:t>*</a:t>
              </a:r>
              <a:r>
                <a:rPr kumimoji="0" lang="en-GB" sz="18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dE Neue Helvetica 55 Roman" pitchFamily="34" charset="0"/>
                </a:rPr>
                <a:t> mi25 (New 2014 concept)</a:t>
              </a: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dE Neue Helvetica 55 Roman" pitchFamily="34" charset="0"/>
              </a:endParaRPr>
            </a:p>
          </p:txBody>
        </p:sp>
        <p:cxnSp>
          <p:nvCxnSpPr>
            <p:cNvPr id="177" name="176 Conector curvado"/>
            <p:cNvCxnSpPr/>
            <p:nvPr/>
          </p:nvCxnSpPr>
          <p:spPr bwMode="auto">
            <a:xfrm rot="16200000" flipV="1">
              <a:off x="7079344" y="2836068"/>
              <a:ext cx="1681173" cy="1295401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179 Explosión 1"/>
          <p:cNvSpPr/>
          <p:nvPr/>
        </p:nvSpPr>
        <p:spPr bwMode="auto">
          <a:xfrm>
            <a:off x="2109267" y="450126"/>
            <a:ext cx="3710239" cy="1771668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NO DATE IN NAMESPACES</a:t>
            </a:r>
          </a:p>
        </p:txBody>
      </p:sp>
      <p:sp>
        <p:nvSpPr>
          <p:cNvPr id="119" name="118 Nube"/>
          <p:cNvSpPr/>
          <p:nvPr/>
        </p:nvSpPr>
        <p:spPr bwMode="auto">
          <a:xfrm>
            <a:off x="2155373" y="2852057"/>
            <a:ext cx="5508170" cy="3048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But I need different versions at the same time!!! How can I do it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of this presentation</a:t>
            </a:r>
            <a:endParaRPr lang="en-GB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7" name="6 Cilindro"/>
          <p:cNvSpPr/>
          <p:nvPr/>
        </p:nvSpPr>
        <p:spPr bwMode="auto">
          <a:xfrm>
            <a:off x="3707736" y="2453009"/>
            <a:ext cx="2294965" cy="1362636"/>
          </a:xfrm>
          <a:prstGeom prst="can">
            <a:avLst>
              <a:gd name="adj" fmla="val 236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TAXONOMIES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1036" name="Picture 12" descr="C:\WINNT\Profiles\infvmp\Archivos temporales de Internet\Content.IE5\UP1O04Q2\MC90043161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328" y="4289954"/>
            <a:ext cx="1828800" cy="1828800"/>
          </a:xfrm>
          <a:prstGeom prst="rect">
            <a:avLst/>
          </a:prstGeom>
          <a:noFill/>
        </p:spPr>
      </p:pic>
      <p:grpSp>
        <p:nvGrpSpPr>
          <p:cNvPr id="24" name="23 Grupo"/>
          <p:cNvGrpSpPr/>
          <p:nvPr/>
        </p:nvGrpSpPr>
        <p:grpSpPr>
          <a:xfrm>
            <a:off x="6513689" y="1275644"/>
            <a:ext cx="2399094" cy="2859618"/>
            <a:chOff x="6366759" y="1151466"/>
            <a:chExt cx="2546024" cy="2983796"/>
          </a:xfrm>
        </p:grpSpPr>
        <p:pic>
          <p:nvPicPr>
            <p:cNvPr id="1039" name="Picture 15" descr="C:\WINNT\Profiles\infvmp\Archivos temporales de Internet\Content.IE5\2VGL7VXS\MC900322397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6759" y="1151466"/>
              <a:ext cx="2546024" cy="2532063"/>
            </a:xfrm>
            <a:prstGeom prst="rect">
              <a:avLst/>
            </a:prstGeom>
            <a:noFill/>
          </p:spPr>
        </p:pic>
        <p:pic>
          <p:nvPicPr>
            <p:cNvPr id="1026" name="Picture 2" descr="C:\Archivos de programa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6581" y="2301700"/>
              <a:ext cx="1795462" cy="1833562"/>
            </a:xfrm>
            <a:prstGeom prst="rect">
              <a:avLst/>
            </a:prstGeom>
            <a:noFill/>
          </p:spPr>
        </p:pic>
      </p:grpSp>
      <p:grpSp>
        <p:nvGrpSpPr>
          <p:cNvPr id="23" name="22 Grupo"/>
          <p:cNvGrpSpPr/>
          <p:nvPr/>
        </p:nvGrpSpPr>
        <p:grpSpPr>
          <a:xfrm>
            <a:off x="384528" y="1275644"/>
            <a:ext cx="2753783" cy="2795615"/>
            <a:chOff x="384528" y="1223258"/>
            <a:chExt cx="2976657" cy="2848001"/>
          </a:xfrm>
        </p:grpSpPr>
        <p:pic>
          <p:nvPicPr>
            <p:cNvPr id="1040" name="Picture 16" descr="C:\WINNT\Profiles\infvmp\Archivos temporales de Internet\Content.IE5\MN6SR1UL\MC90021554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528" y="1223258"/>
              <a:ext cx="2976657" cy="2569809"/>
            </a:xfrm>
            <a:prstGeom prst="rect">
              <a:avLst/>
            </a:prstGeom>
            <a:noFill/>
          </p:spPr>
        </p:pic>
        <p:pic>
          <p:nvPicPr>
            <p:cNvPr id="1029" name="Picture 5" descr="C:\Archivos de programa\Microsoft Office\MEDIA\CAGCAT10\j0292020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9220" y="2173111"/>
              <a:ext cx="2000108" cy="1898148"/>
            </a:xfrm>
            <a:prstGeom prst="rect">
              <a:avLst/>
            </a:prstGeom>
            <a:noFill/>
          </p:spPr>
        </p:pic>
      </p:grpSp>
      <p:sp>
        <p:nvSpPr>
          <p:cNvPr id="26" name="25 Flecha a la derecha con bandas"/>
          <p:cNvSpPr/>
          <p:nvPr/>
        </p:nvSpPr>
        <p:spPr bwMode="auto">
          <a:xfrm rot="5400000">
            <a:off x="4272845" y="3584228"/>
            <a:ext cx="982131" cy="948266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7" name="26 Flecha a la derecha con bandas"/>
          <p:cNvSpPr/>
          <p:nvPr/>
        </p:nvSpPr>
        <p:spPr bwMode="auto">
          <a:xfrm rot="11698646">
            <a:off x="2792939" y="2840957"/>
            <a:ext cx="1033659" cy="7828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8" name="27 Flecha izquierda y derecha"/>
          <p:cNvSpPr/>
          <p:nvPr/>
        </p:nvSpPr>
        <p:spPr bwMode="auto">
          <a:xfrm rot="20852158">
            <a:off x="5757332" y="2980267"/>
            <a:ext cx="1207911" cy="68862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OF A SET VS VERSION OF INDIVIDUAL ELEMENTS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5" name="4 Forma libre"/>
          <p:cNvSpPr/>
          <p:nvPr/>
        </p:nvSpPr>
        <p:spPr bwMode="auto">
          <a:xfrm>
            <a:off x="642910" y="1857364"/>
            <a:ext cx="3571900" cy="3811131"/>
          </a:xfrm>
          <a:custGeom>
            <a:avLst/>
            <a:gdLst>
              <a:gd name="connsiteX0" fmla="*/ 1917700 w 3784600"/>
              <a:gd name="connsiteY0" fmla="*/ 233248 h 3811131"/>
              <a:gd name="connsiteX1" fmla="*/ 1866900 w 3784600"/>
              <a:gd name="connsiteY1" fmla="*/ 207848 h 3811131"/>
              <a:gd name="connsiteX2" fmla="*/ 1803400 w 3784600"/>
              <a:gd name="connsiteY2" fmla="*/ 169748 h 3811131"/>
              <a:gd name="connsiteX3" fmla="*/ 1714500 w 3784600"/>
              <a:gd name="connsiteY3" fmla="*/ 144348 h 3811131"/>
              <a:gd name="connsiteX4" fmla="*/ 1587500 w 3784600"/>
              <a:gd name="connsiteY4" fmla="*/ 93548 h 3811131"/>
              <a:gd name="connsiteX5" fmla="*/ 1485900 w 3784600"/>
              <a:gd name="connsiteY5" fmla="*/ 80848 h 3811131"/>
              <a:gd name="connsiteX6" fmla="*/ 1397000 w 3784600"/>
              <a:gd name="connsiteY6" fmla="*/ 68148 h 3811131"/>
              <a:gd name="connsiteX7" fmla="*/ 1320800 w 3784600"/>
              <a:gd name="connsiteY7" fmla="*/ 55448 h 3811131"/>
              <a:gd name="connsiteX8" fmla="*/ 1206500 w 3784600"/>
              <a:gd name="connsiteY8" fmla="*/ 42748 h 3811131"/>
              <a:gd name="connsiteX9" fmla="*/ 762000 w 3784600"/>
              <a:gd name="connsiteY9" fmla="*/ 42748 h 3811131"/>
              <a:gd name="connsiteX10" fmla="*/ 647700 w 3784600"/>
              <a:gd name="connsiteY10" fmla="*/ 68148 h 3811131"/>
              <a:gd name="connsiteX11" fmla="*/ 609600 w 3784600"/>
              <a:gd name="connsiteY11" fmla="*/ 93548 h 3811131"/>
              <a:gd name="connsiteX12" fmla="*/ 444500 w 3784600"/>
              <a:gd name="connsiteY12" fmla="*/ 182448 h 3811131"/>
              <a:gd name="connsiteX13" fmla="*/ 393700 w 3784600"/>
              <a:gd name="connsiteY13" fmla="*/ 233248 h 3811131"/>
              <a:gd name="connsiteX14" fmla="*/ 342900 w 3784600"/>
              <a:gd name="connsiteY14" fmla="*/ 271348 h 3811131"/>
              <a:gd name="connsiteX15" fmla="*/ 266700 w 3784600"/>
              <a:gd name="connsiteY15" fmla="*/ 334848 h 3811131"/>
              <a:gd name="connsiteX16" fmla="*/ 215900 w 3784600"/>
              <a:gd name="connsiteY16" fmla="*/ 411048 h 3811131"/>
              <a:gd name="connsiteX17" fmla="*/ 101600 w 3784600"/>
              <a:gd name="connsiteY17" fmla="*/ 563448 h 3811131"/>
              <a:gd name="connsiteX18" fmla="*/ 88900 w 3784600"/>
              <a:gd name="connsiteY18" fmla="*/ 601548 h 3811131"/>
              <a:gd name="connsiteX19" fmla="*/ 50800 w 3784600"/>
              <a:gd name="connsiteY19" fmla="*/ 639648 h 3811131"/>
              <a:gd name="connsiteX20" fmla="*/ 0 w 3784600"/>
              <a:gd name="connsiteY20" fmla="*/ 817448 h 3811131"/>
              <a:gd name="connsiteX21" fmla="*/ 12700 w 3784600"/>
              <a:gd name="connsiteY21" fmla="*/ 944448 h 3811131"/>
              <a:gd name="connsiteX22" fmla="*/ 38100 w 3784600"/>
              <a:gd name="connsiteY22" fmla="*/ 982548 h 3811131"/>
              <a:gd name="connsiteX23" fmla="*/ 127000 w 3784600"/>
              <a:gd name="connsiteY23" fmla="*/ 1096848 h 3811131"/>
              <a:gd name="connsiteX24" fmla="*/ 177800 w 3784600"/>
              <a:gd name="connsiteY24" fmla="*/ 1173048 h 3811131"/>
              <a:gd name="connsiteX25" fmla="*/ 279400 w 3784600"/>
              <a:gd name="connsiteY25" fmla="*/ 1300048 h 3811131"/>
              <a:gd name="connsiteX26" fmla="*/ 304800 w 3784600"/>
              <a:gd name="connsiteY26" fmla="*/ 1338148 h 3811131"/>
              <a:gd name="connsiteX27" fmla="*/ 304800 w 3784600"/>
              <a:gd name="connsiteY27" fmla="*/ 1617548 h 3811131"/>
              <a:gd name="connsiteX28" fmla="*/ 266700 w 3784600"/>
              <a:gd name="connsiteY28" fmla="*/ 1706448 h 3811131"/>
              <a:gd name="connsiteX29" fmla="*/ 241300 w 3784600"/>
              <a:gd name="connsiteY29" fmla="*/ 1744548 h 3811131"/>
              <a:gd name="connsiteX30" fmla="*/ 228600 w 3784600"/>
              <a:gd name="connsiteY30" fmla="*/ 1782648 h 3811131"/>
              <a:gd name="connsiteX31" fmla="*/ 177800 w 3784600"/>
              <a:gd name="connsiteY31" fmla="*/ 1909648 h 3811131"/>
              <a:gd name="connsiteX32" fmla="*/ 152400 w 3784600"/>
              <a:gd name="connsiteY32" fmla="*/ 1985848 h 3811131"/>
              <a:gd name="connsiteX33" fmla="*/ 127000 w 3784600"/>
              <a:gd name="connsiteY33" fmla="*/ 2049348 h 3811131"/>
              <a:gd name="connsiteX34" fmla="*/ 63500 w 3784600"/>
              <a:gd name="connsiteY34" fmla="*/ 2201748 h 3811131"/>
              <a:gd name="connsiteX35" fmla="*/ 50800 w 3784600"/>
              <a:gd name="connsiteY35" fmla="*/ 2277948 h 3811131"/>
              <a:gd name="connsiteX36" fmla="*/ 38100 w 3784600"/>
              <a:gd name="connsiteY36" fmla="*/ 2341448 h 3811131"/>
              <a:gd name="connsiteX37" fmla="*/ 50800 w 3784600"/>
              <a:gd name="connsiteY37" fmla="*/ 2595448 h 3811131"/>
              <a:gd name="connsiteX38" fmla="*/ 76200 w 3784600"/>
              <a:gd name="connsiteY38" fmla="*/ 2633548 h 3811131"/>
              <a:gd name="connsiteX39" fmla="*/ 114300 w 3784600"/>
              <a:gd name="connsiteY39" fmla="*/ 2735148 h 3811131"/>
              <a:gd name="connsiteX40" fmla="*/ 152400 w 3784600"/>
              <a:gd name="connsiteY40" fmla="*/ 2836748 h 3811131"/>
              <a:gd name="connsiteX41" fmla="*/ 177800 w 3784600"/>
              <a:gd name="connsiteY41" fmla="*/ 2874848 h 3811131"/>
              <a:gd name="connsiteX42" fmla="*/ 254000 w 3784600"/>
              <a:gd name="connsiteY42" fmla="*/ 2976448 h 3811131"/>
              <a:gd name="connsiteX43" fmla="*/ 330200 w 3784600"/>
              <a:gd name="connsiteY43" fmla="*/ 3090748 h 3811131"/>
              <a:gd name="connsiteX44" fmla="*/ 393700 w 3784600"/>
              <a:gd name="connsiteY44" fmla="*/ 3128848 h 3811131"/>
              <a:gd name="connsiteX45" fmla="*/ 520700 w 3784600"/>
              <a:gd name="connsiteY45" fmla="*/ 3230448 h 3811131"/>
              <a:gd name="connsiteX46" fmla="*/ 584200 w 3784600"/>
              <a:gd name="connsiteY46" fmla="*/ 3268548 h 3811131"/>
              <a:gd name="connsiteX47" fmla="*/ 774700 w 3784600"/>
              <a:gd name="connsiteY47" fmla="*/ 3408248 h 3811131"/>
              <a:gd name="connsiteX48" fmla="*/ 927100 w 3784600"/>
              <a:gd name="connsiteY48" fmla="*/ 3459048 h 3811131"/>
              <a:gd name="connsiteX49" fmla="*/ 1016000 w 3784600"/>
              <a:gd name="connsiteY49" fmla="*/ 3484448 h 3811131"/>
              <a:gd name="connsiteX50" fmla="*/ 1244600 w 3784600"/>
              <a:gd name="connsiteY50" fmla="*/ 3509848 h 3811131"/>
              <a:gd name="connsiteX51" fmla="*/ 1409700 w 3784600"/>
              <a:gd name="connsiteY51" fmla="*/ 3547948 h 3811131"/>
              <a:gd name="connsiteX52" fmla="*/ 1524000 w 3784600"/>
              <a:gd name="connsiteY52" fmla="*/ 3573348 h 3811131"/>
              <a:gd name="connsiteX53" fmla="*/ 1689100 w 3784600"/>
              <a:gd name="connsiteY53" fmla="*/ 3636848 h 3811131"/>
              <a:gd name="connsiteX54" fmla="*/ 1752600 w 3784600"/>
              <a:gd name="connsiteY54" fmla="*/ 3662248 h 3811131"/>
              <a:gd name="connsiteX55" fmla="*/ 1866900 w 3784600"/>
              <a:gd name="connsiteY55" fmla="*/ 3700348 h 3811131"/>
              <a:gd name="connsiteX56" fmla="*/ 1955800 w 3784600"/>
              <a:gd name="connsiteY56" fmla="*/ 3725748 h 3811131"/>
              <a:gd name="connsiteX57" fmla="*/ 2070100 w 3784600"/>
              <a:gd name="connsiteY57" fmla="*/ 3751148 h 3811131"/>
              <a:gd name="connsiteX58" fmla="*/ 2171700 w 3784600"/>
              <a:gd name="connsiteY58" fmla="*/ 3801948 h 3811131"/>
              <a:gd name="connsiteX59" fmla="*/ 2540000 w 3784600"/>
              <a:gd name="connsiteY59" fmla="*/ 3776548 h 3811131"/>
              <a:gd name="connsiteX60" fmla="*/ 2628900 w 3784600"/>
              <a:gd name="connsiteY60" fmla="*/ 3763848 h 3811131"/>
              <a:gd name="connsiteX61" fmla="*/ 2730500 w 3784600"/>
              <a:gd name="connsiteY61" fmla="*/ 3751148 h 3811131"/>
              <a:gd name="connsiteX62" fmla="*/ 2895600 w 3784600"/>
              <a:gd name="connsiteY62" fmla="*/ 3725748 h 3811131"/>
              <a:gd name="connsiteX63" fmla="*/ 2997200 w 3784600"/>
              <a:gd name="connsiteY63" fmla="*/ 3687648 h 3811131"/>
              <a:gd name="connsiteX64" fmla="*/ 3073400 w 3784600"/>
              <a:gd name="connsiteY64" fmla="*/ 3662248 h 3811131"/>
              <a:gd name="connsiteX65" fmla="*/ 3175000 w 3784600"/>
              <a:gd name="connsiteY65" fmla="*/ 3586048 h 3811131"/>
              <a:gd name="connsiteX66" fmla="*/ 3276600 w 3784600"/>
              <a:gd name="connsiteY66" fmla="*/ 3547948 h 3811131"/>
              <a:gd name="connsiteX67" fmla="*/ 3429000 w 3784600"/>
              <a:gd name="connsiteY67" fmla="*/ 3459048 h 3811131"/>
              <a:gd name="connsiteX68" fmla="*/ 3568700 w 3784600"/>
              <a:gd name="connsiteY68" fmla="*/ 3319348 h 3811131"/>
              <a:gd name="connsiteX69" fmla="*/ 3670300 w 3784600"/>
              <a:gd name="connsiteY69" fmla="*/ 3179648 h 3811131"/>
              <a:gd name="connsiteX70" fmla="*/ 3695700 w 3784600"/>
              <a:gd name="connsiteY70" fmla="*/ 2811348 h 3811131"/>
              <a:gd name="connsiteX71" fmla="*/ 3708400 w 3784600"/>
              <a:gd name="connsiteY71" fmla="*/ 2760548 h 3811131"/>
              <a:gd name="connsiteX72" fmla="*/ 3746500 w 3784600"/>
              <a:gd name="connsiteY72" fmla="*/ 2646248 h 3811131"/>
              <a:gd name="connsiteX73" fmla="*/ 3784600 w 3784600"/>
              <a:gd name="connsiteY73" fmla="*/ 2493848 h 3811131"/>
              <a:gd name="connsiteX74" fmla="*/ 3721100 w 3784600"/>
              <a:gd name="connsiteY74" fmla="*/ 2023948 h 3811131"/>
              <a:gd name="connsiteX75" fmla="*/ 3708400 w 3784600"/>
              <a:gd name="connsiteY75" fmla="*/ 1947748 h 3811131"/>
              <a:gd name="connsiteX76" fmla="*/ 3670300 w 3784600"/>
              <a:gd name="connsiteY76" fmla="*/ 1858848 h 3811131"/>
              <a:gd name="connsiteX77" fmla="*/ 3657600 w 3784600"/>
              <a:gd name="connsiteY77" fmla="*/ 1820748 h 3811131"/>
              <a:gd name="connsiteX78" fmla="*/ 3632200 w 3784600"/>
              <a:gd name="connsiteY78" fmla="*/ 1782648 h 3811131"/>
              <a:gd name="connsiteX79" fmla="*/ 3606800 w 3784600"/>
              <a:gd name="connsiteY79" fmla="*/ 1719148 h 3811131"/>
              <a:gd name="connsiteX80" fmla="*/ 3556000 w 3784600"/>
              <a:gd name="connsiteY80" fmla="*/ 1668348 h 3811131"/>
              <a:gd name="connsiteX81" fmla="*/ 3467100 w 3784600"/>
              <a:gd name="connsiteY81" fmla="*/ 1554048 h 3811131"/>
              <a:gd name="connsiteX82" fmla="*/ 3416300 w 3784600"/>
              <a:gd name="connsiteY82" fmla="*/ 1528648 h 3811131"/>
              <a:gd name="connsiteX83" fmla="*/ 3340100 w 3784600"/>
              <a:gd name="connsiteY83" fmla="*/ 1477848 h 3811131"/>
              <a:gd name="connsiteX84" fmla="*/ 3225800 w 3784600"/>
              <a:gd name="connsiteY84" fmla="*/ 1388948 h 3811131"/>
              <a:gd name="connsiteX85" fmla="*/ 3111500 w 3784600"/>
              <a:gd name="connsiteY85" fmla="*/ 1300048 h 3811131"/>
              <a:gd name="connsiteX86" fmla="*/ 3073400 w 3784600"/>
              <a:gd name="connsiteY86" fmla="*/ 1261948 h 3811131"/>
              <a:gd name="connsiteX87" fmla="*/ 3035300 w 3784600"/>
              <a:gd name="connsiteY87" fmla="*/ 1236548 h 3811131"/>
              <a:gd name="connsiteX88" fmla="*/ 2971800 w 3784600"/>
              <a:gd name="connsiteY88" fmla="*/ 1147648 h 3811131"/>
              <a:gd name="connsiteX89" fmla="*/ 2933700 w 3784600"/>
              <a:gd name="connsiteY89" fmla="*/ 1096848 h 3811131"/>
              <a:gd name="connsiteX90" fmla="*/ 2895600 w 3784600"/>
              <a:gd name="connsiteY90" fmla="*/ 1007948 h 3811131"/>
              <a:gd name="connsiteX91" fmla="*/ 2908300 w 3784600"/>
              <a:gd name="connsiteY91" fmla="*/ 817448 h 3811131"/>
              <a:gd name="connsiteX92" fmla="*/ 2933700 w 3784600"/>
              <a:gd name="connsiteY92" fmla="*/ 766648 h 3811131"/>
              <a:gd name="connsiteX93" fmla="*/ 2921000 w 3784600"/>
              <a:gd name="connsiteY93" fmla="*/ 626948 h 3811131"/>
              <a:gd name="connsiteX94" fmla="*/ 2895600 w 3784600"/>
              <a:gd name="connsiteY94" fmla="*/ 550748 h 3811131"/>
              <a:gd name="connsiteX95" fmla="*/ 2819400 w 3784600"/>
              <a:gd name="connsiteY95" fmla="*/ 474548 h 3811131"/>
              <a:gd name="connsiteX96" fmla="*/ 2781300 w 3784600"/>
              <a:gd name="connsiteY96" fmla="*/ 436448 h 3811131"/>
              <a:gd name="connsiteX97" fmla="*/ 2692400 w 3784600"/>
              <a:gd name="connsiteY97" fmla="*/ 411048 h 3811131"/>
              <a:gd name="connsiteX98" fmla="*/ 2565400 w 3784600"/>
              <a:gd name="connsiteY98" fmla="*/ 385648 h 3811131"/>
              <a:gd name="connsiteX99" fmla="*/ 2451100 w 3784600"/>
              <a:gd name="connsiteY99" fmla="*/ 360248 h 3811131"/>
              <a:gd name="connsiteX100" fmla="*/ 2184400 w 3784600"/>
              <a:gd name="connsiteY100" fmla="*/ 347548 h 3811131"/>
              <a:gd name="connsiteX101" fmla="*/ 2108200 w 3784600"/>
              <a:gd name="connsiteY101" fmla="*/ 309448 h 3811131"/>
              <a:gd name="connsiteX102" fmla="*/ 2057400 w 3784600"/>
              <a:gd name="connsiteY102" fmla="*/ 284048 h 3811131"/>
              <a:gd name="connsiteX103" fmla="*/ 1981200 w 3784600"/>
              <a:gd name="connsiteY103" fmla="*/ 220548 h 3811131"/>
              <a:gd name="connsiteX104" fmla="*/ 1917700 w 3784600"/>
              <a:gd name="connsiteY104" fmla="*/ 233248 h 381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784600" h="3811131">
                <a:moveTo>
                  <a:pt x="1917700" y="233248"/>
                </a:moveTo>
                <a:cubicBezTo>
                  <a:pt x="1898650" y="231131"/>
                  <a:pt x="1883450" y="217042"/>
                  <a:pt x="1866900" y="207848"/>
                </a:cubicBezTo>
                <a:cubicBezTo>
                  <a:pt x="1845322" y="195860"/>
                  <a:pt x="1825478" y="180787"/>
                  <a:pt x="1803400" y="169748"/>
                </a:cubicBezTo>
                <a:cubicBezTo>
                  <a:pt x="1772697" y="154396"/>
                  <a:pt x="1747053" y="156555"/>
                  <a:pt x="1714500" y="144348"/>
                </a:cubicBezTo>
                <a:cubicBezTo>
                  <a:pt x="1630935" y="113011"/>
                  <a:pt x="1694130" y="116397"/>
                  <a:pt x="1587500" y="93548"/>
                </a:cubicBezTo>
                <a:cubicBezTo>
                  <a:pt x="1554127" y="86397"/>
                  <a:pt x="1519731" y="85359"/>
                  <a:pt x="1485900" y="80848"/>
                </a:cubicBezTo>
                <a:lnTo>
                  <a:pt x="1397000" y="68148"/>
                </a:lnTo>
                <a:cubicBezTo>
                  <a:pt x="1371549" y="64232"/>
                  <a:pt x="1346324" y="58851"/>
                  <a:pt x="1320800" y="55448"/>
                </a:cubicBezTo>
                <a:cubicBezTo>
                  <a:pt x="1282802" y="50382"/>
                  <a:pt x="1244600" y="46981"/>
                  <a:pt x="1206500" y="42748"/>
                </a:cubicBezTo>
                <a:cubicBezTo>
                  <a:pt x="1035507" y="0"/>
                  <a:pt x="1119074" y="15967"/>
                  <a:pt x="762000" y="42748"/>
                </a:cubicBezTo>
                <a:cubicBezTo>
                  <a:pt x="723080" y="45667"/>
                  <a:pt x="685800" y="59681"/>
                  <a:pt x="647700" y="68148"/>
                </a:cubicBezTo>
                <a:cubicBezTo>
                  <a:pt x="635000" y="76615"/>
                  <a:pt x="623252" y="86722"/>
                  <a:pt x="609600" y="93548"/>
                </a:cubicBezTo>
                <a:cubicBezTo>
                  <a:pt x="540676" y="128010"/>
                  <a:pt x="509973" y="116975"/>
                  <a:pt x="444500" y="182448"/>
                </a:cubicBezTo>
                <a:cubicBezTo>
                  <a:pt x="427567" y="199381"/>
                  <a:pt x="411722" y="217479"/>
                  <a:pt x="393700" y="233248"/>
                </a:cubicBezTo>
                <a:cubicBezTo>
                  <a:pt x="377770" y="247186"/>
                  <a:pt x="359428" y="258125"/>
                  <a:pt x="342900" y="271348"/>
                </a:cubicBezTo>
                <a:cubicBezTo>
                  <a:pt x="317082" y="292003"/>
                  <a:pt x="292100" y="313681"/>
                  <a:pt x="266700" y="334848"/>
                </a:cubicBezTo>
                <a:cubicBezTo>
                  <a:pt x="241230" y="411259"/>
                  <a:pt x="272979" y="334942"/>
                  <a:pt x="215900" y="411048"/>
                </a:cubicBezTo>
                <a:cubicBezTo>
                  <a:pt x="86656" y="583373"/>
                  <a:pt x="188977" y="476071"/>
                  <a:pt x="101600" y="563448"/>
                </a:cubicBezTo>
                <a:cubicBezTo>
                  <a:pt x="97367" y="576148"/>
                  <a:pt x="96326" y="590409"/>
                  <a:pt x="88900" y="601548"/>
                </a:cubicBezTo>
                <a:cubicBezTo>
                  <a:pt x="78937" y="616492"/>
                  <a:pt x="58832" y="623584"/>
                  <a:pt x="50800" y="639648"/>
                </a:cubicBezTo>
                <a:cubicBezTo>
                  <a:pt x="20849" y="699549"/>
                  <a:pt x="12527" y="754812"/>
                  <a:pt x="0" y="817448"/>
                </a:cubicBezTo>
                <a:cubicBezTo>
                  <a:pt x="4233" y="859781"/>
                  <a:pt x="3133" y="902993"/>
                  <a:pt x="12700" y="944448"/>
                </a:cubicBezTo>
                <a:cubicBezTo>
                  <a:pt x="16132" y="959321"/>
                  <a:pt x="28942" y="970337"/>
                  <a:pt x="38100" y="982548"/>
                </a:cubicBezTo>
                <a:cubicBezTo>
                  <a:pt x="67060" y="1021162"/>
                  <a:pt x="100226" y="1056687"/>
                  <a:pt x="127000" y="1096848"/>
                </a:cubicBezTo>
                <a:cubicBezTo>
                  <a:pt x="143933" y="1122248"/>
                  <a:pt x="158730" y="1149210"/>
                  <a:pt x="177800" y="1173048"/>
                </a:cubicBezTo>
                <a:cubicBezTo>
                  <a:pt x="322572" y="1354013"/>
                  <a:pt x="123042" y="1065511"/>
                  <a:pt x="279400" y="1300048"/>
                </a:cubicBezTo>
                <a:lnTo>
                  <a:pt x="304800" y="1338148"/>
                </a:lnTo>
                <a:cubicBezTo>
                  <a:pt x="334393" y="1456519"/>
                  <a:pt x="325538" y="1399799"/>
                  <a:pt x="304800" y="1617548"/>
                </a:cubicBezTo>
                <a:cubicBezTo>
                  <a:pt x="302765" y="1638920"/>
                  <a:pt x="274538" y="1692731"/>
                  <a:pt x="266700" y="1706448"/>
                </a:cubicBezTo>
                <a:cubicBezTo>
                  <a:pt x="259127" y="1719700"/>
                  <a:pt x="248126" y="1730896"/>
                  <a:pt x="241300" y="1744548"/>
                </a:cubicBezTo>
                <a:cubicBezTo>
                  <a:pt x="235313" y="1756522"/>
                  <a:pt x="233406" y="1770153"/>
                  <a:pt x="228600" y="1782648"/>
                </a:cubicBezTo>
                <a:cubicBezTo>
                  <a:pt x="212233" y="1825203"/>
                  <a:pt x="192218" y="1866393"/>
                  <a:pt x="177800" y="1909648"/>
                </a:cubicBezTo>
                <a:cubicBezTo>
                  <a:pt x="169333" y="1935048"/>
                  <a:pt x="161550" y="1960686"/>
                  <a:pt x="152400" y="1985848"/>
                </a:cubicBezTo>
                <a:cubicBezTo>
                  <a:pt x="144609" y="2007273"/>
                  <a:pt x="134668" y="2027879"/>
                  <a:pt x="127000" y="2049348"/>
                </a:cubicBezTo>
                <a:cubicBezTo>
                  <a:pt x="77469" y="2188034"/>
                  <a:pt x="113687" y="2126467"/>
                  <a:pt x="63500" y="2201748"/>
                </a:cubicBezTo>
                <a:cubicBezTo>
                  <a:pt x="59267" y="2227148"/>
                  <a:pt x="55406" y="2252613"/>
                  <a:pt x="50800" y="2277948"/>
                </a:cubicBezTo>
                <a:cubicBezTo>
                  <a:pt x="46939" y="2299186"/>
                  <a:pt x="38100" y="2319862"/>
                  <a:pt x="38100" y="2341448"/>
                </a:cubicBezTo>
                <a:cubicBezTo>
                  <a:pt x="38100" y="2426220"/>
                  <a:pt x="39836" y="2511388"/>
                  <a:pt x="50800" y="2595448"/>
                </a:cubicBezTo>
                <a:cubicBezTo>
                  <a:pt x="52774" y="2610583"/>
                  <a:pt x="69884" y="2619653"/>
                  <a:pt x="76200" y="2633548"/>
                </a:cubicBezTo>
                <a:cubicBezTo>
                  <a:pt x="91167" y="2666476"/>
                  <a:pt x="101939" y="2701156"/>
                  <a:pt x="114300" y="2735148"/>
                </a:cubicBezTo>
                <a:cubicBezTo>
                  <a:pt x="128956" y="2775451"/>
                  <a:pt x="130975" y="2793897"/>
                  <a:pt x="152400" y="2836748"/>
                </a:cubicBezTo>
                <a:cubicBezTo>
                  <a:pt x="159226" y="2850400"/>
                  <a:pt x="170387" y="2861505"/>
                  <a:pt x="177800" y="2874848"/>
                </a:cubicBezTo>
                <a:cubicBezTo>
                  <a:pt x="230654" y="2969986"/>
                  <a:pt x="188010" y="2932455"/>
                  <a:pt x="254000" y="2976448"/>
                </a:cubicBezTo>
                <a:cubicBezTo>
                  <a:pt x="267267" y="2998559"/>
                  <a:pt x="307922" y="3071255"/>
                  <a:pt x="330200" y="3090748"/>
                </a:cubicBezTo>
                <a:cubicBezTo>
                  <a:pt x="348777" y="3107003"/>
                  <a:pt x="373794" y="3114251"/>
                  <a:pt x="393700" y="3128848"/>
                </a:cubicBezTo>
                <a:cubicBezTo>
                  <a:pt x="437418" y="3160908"/>
                  <a:pt x="474213" y="3202556"/>
                  <a:pt x="520700" y="3230448"/>
                </a:cubicBezTo>
                <a:cubicBezTo>
                  <a:pt x="541867" y="3243148"/>
                  <a:pt x="564114" y="3254201"/>
                  <a:pt x="584200" y="3268548"/>
                </a:cubicBezTo>
                <a:cubicBezTo>
                  <a:pt x="603645" y="3282437"/>
                  <a:pt x="733571" y="3389968"/>
                  <a:pt x="774700" y="3408248"/>
                </a:cubicBezTo>
                <a:cubicBezTo>
                  <a:pt x="823633" y="3429996"/>
                  <a:pt x="875612" y="3444337"/>
                  <a:pt x="927100" y="3459048"/>
                </a:cubicBezTo>
                <a:cubicBezTo>
                  <a:pt x="956733" y="3467515"/>
                  <a:pt x="985568" y="3479579"/>
                  <a:pt x="1016000" y="3484448"/>
                </a:cubicBezTo>
                <a:cubicBezTo>
                  <a:pt x="1091706" y="3496561"/>
                  <a:pt x="1244600" y="3509848"/>
                  <a:pt x="1244600" y="3509848"/>
                </a:cubicBezTo>
                <a:cubicBezTo>
                  <a:pt x="1430362" y="3556289"/>
                  <a:pt x="1272877" y="3518629"/>
                  <a:pt x="1409700" y="3547948"/>
                </a:cubicBezTo>
                <a:cubicBezTo>
                  <a:pt x="1447863" y="3556126"/>
                  <a:pt x="1486808" y="3561514"/>
                  <a:pt x="1524000" y="3573348"/>
                </a:cubicBezTo>
                <a:cubicBezTo>
                  <a:pt x="1580188" y="3591226"/>
                  <a:pt x="1634146" y="3615477"/>
                  <a:pt x="1689100" y="3636848"/>
                </a:cubicBezTo>
                <a:cubicBezTo>
                  <a:pt x="1710347" y="3645111"/>
                  <a:pt x="1730483" y="3656719"/>
                  <a:pt x="1752600" y="3662248"/>
                </a:cubicBezTo>
                <a:cubicBezTo>
                  <a:pt x="1837722" y="3683528"/>
                  <a:pt x="1771253" y="3664480"/>
                  <a:pt x="1866900" y="3700348"/>
                </a:cubicBezTo>
                <a:cubicBezTo>
                  <a:pt x="1894567" y="3710723"/>
                  <a:pt x="1927206" y="3720029"/>
                  <a:pt x="1955800" y="3725748"/>
                </a:cubicBezTo>
                <a:cubicBezTo>
                  <a:pt x="1988318" y="3732252"/>
                  <a:pt x="2037145" y="3734670"/>
                  <a:pt x="2070100" y="3751148"/>
                </a:cubicBezTo>
                <a:cubicBezTo>
                  <a:pt x="2190067" y="3811131"/>
                  <a:pt x="2085784" y="3773309"/>
                  <a:pt x="2171700" y="3801948"/>
                </a:cubicBezTo>
                <a:lnTo>
                  <a:pt x="2540000" y="3776548"/>
                </a:lnTo>
                <a:cubicBezTo>
                  <a:pt x="2569831" y="3774062"/>
                  <a:pt x="2599228" y="3767804"/>
                  <a:pt x="2628900" y="3763848"/>
                </a:cubicBezTo>
                <a:lnTo>
                  <a:pt x="2730500" y="3751148"/>
                </a:lnTo>
                <a:cubicBezTo>
                  <a:pt x="2812208" y="3740254"/>
                  <a:pt x="2817988" y="3738683"/>
                  <a:pt x="2895600" y="3725748"/>
                </a:cubicBezTo>
                <a:lnTo>
                  <a:pt x="2997200" y="3687648"/>
                </a:lnTo>
                <a:cubicBezTo>
                  <a:pt x="3022414" y="3678643"/>
                  <a:pt x="3050154" y="3675532"/>
                  <a:pt x="3073400" y="3662248"/>
                </a:cubicBezTo>
                <a:cubicBezTo>
                  <a:pt x="3110156" y="3641245"/>
                  <a:pt x="3138103" y="3606802"/>
                  <a:pt x="3175000" y="3586048"/>
                </a:cubicBezTo>
                <a:cubicBezTo>
                  <a:pt x="3206525" y="3568315"/>
                  <a:pt x="3243463" y="3562445"/>
                  <a:pt x="3276600" y="3547948"/>
                </a:cubicBezTo>
                <a:cubicBezTo>
                  <a:pt x="3356342" y="3513061"/>
                  <a:pt x="3370711" y="3505679"/>
                  <a:pt x="3429000" y="3459048"/>
                </a:cubicBezTo>
                <a:cubicBezTo>
                  <a:pt x="3505970" y="3397472"/>
                  <a:pt x="3508664" y="3397857"/>
                  <a:pt x="3568700" y="3319348"/>
                </a:cubicBezTo>
                <a:cubicBezTo>
                  <a:pt x="3603677" y="3273609"/>
                  <a:pt x="3670300" y="3179648"/>
                  <a:pt x="3670300" y="3179648"/>
                </a:cubicBezTo>
                <a:cubicBezTo>
                  <a:pt x="3704414" y="2906733"/>
                  <a:pt x="3654321" y="3328582"/>
                  <a:pt x="3695700" y="2811348"/>
                </a:cubicBezTo>
                <a:cubicBezTo>
                  <a:pt x="3697092" y="2793949"/>
                  <a:pt x="3703267" y="2777231"/>
                  <a:pt x="3708400" y="2760548"/>
                </a:cubicBezTo>
                <a:cubicBezTo>
                  <a:pt x="3720211" y="2722163"/>
                  <a:pt x="3737788" y="2685453"/>
                  <a:pt x="3746500" y="2646248"/>
                </a:cubicBezTo>
                <a:cubicBezTo>
                  <a:pt x="3774804" y="2518880"/>
                  <a:pt x="3759558" y="2568975"/>
                  <a:pt x="3784600" y="2493848"/>
                </a:cubicBezTo>
                <a:cubicBezTo>
                  <a:pt x="3740364" y="2125214"/>
                  <a:pt x="3764024" y="2281490"/>
                  <a:pt x="3721100" y="2023948"/>
                </a:cubicBezTo>
                <a:cubicBezTo>
                  <a:pt x="3716867" y="1998548"/>
                  <a:pt x="3718544" y="1971416"/>
                  <a:pt x="3708400" y="1947748"/>
                </a:cubicBezTo>
                <a:cubicBezTo>
                  <a:pt x="3695700" y="1918115"/>
                  <a:pt x="3682274" y="1888782"/>
                  <a:pt x="3670300" y="1858848"/>
                </a:cubicBezTo>
                <a:cubicBezTo>
                  <a:pt x="3665328" y="1846419"/>
                  <a:pt x="3663587" y="1832722"/>
                  <a:pt x="3657600" y="1820748"/>
                </a:cubicBezTo>
                <a:cubicBezTo>
                  <a:pt x="3650774" y="1807096"/>
                  <a:pt x="3639026" y="1796300"/>
                  <a:pt x="3632200" y="1782648"/>
                </a:cubicBezTo>
                <a:cubicBezTo>
                  <a:pt x="3622005" y="1762258"/>
                  <a:pt x="3619446" y="1738116"/>
                  <a:pt x="3606800" y="1719148"/>
                </a:cubicBezTo>
                <a:cubicBezTo>
                  <a:pt x="3593516" y="1699223"/>
                  <a:pt x="3570960" y="1687048"/>
                  <a:pt x="3556000" y="1668348"/>
                </a:cubicBezTo>
                <a:cubicBezTo>
                  <a:pt x="3520986" y="1624581"/>
                  <a:pt x="3511637" y="1585860"/>
                  <a:pt x="3467100" y="1554048"/>
                </a:cubicBezTo>
                <a:cubicBezTo>
                  <a:pt x="3451694" y="1543044"/>
                  <a:pt x="3431706" y="1539652"/>
                  <a:pt x="3416300" y="1528648"/>
                </a:cubicBezTo>
                <a:cubicBezTo>
                  <a:pt x="3333059" y="1469190"/>
                  <a:pt x="3421829" y="1505091"/>
                  <a:pt x="3340100" y="1477848"/>
                </a:cubicBezTo>
                <a:cubicBezTo>
                  <a:pt x="3254572" y="1363811"/>
                  <a:pt x="3361703" y="1490875"/>
                  <a:pt x="3225800" y="1388948"/>
                </a:cubicBezTo>
                <a:cubicBezTo>
                  <a:pt x="3088734" y="1286149"/>
                  <a:pt x="3202833" y="1330492"/>
                  <a:pt x="3111500" y="1300048"/>
                </a:cubicBezTo>
                <a:cubicBezTo>
                  <a:pt x="3098800" y="1287348"/>
                  <a:pt x="3087198" y="1273446"/>
                  <a:pt x="3073400" y="1261948"/>
                </a:cubicBezTo>
                <a:cubicBezTo>
                  <a:pt x="3061674" y="1252177"/>
                  <a:pt x="3046093" y="1247341"/>
                  <a:pt x="3035300" y="1236548"/>
                </a:cubicBezTo>
                <a:cubicBezTo>
                  <a:pt x="3014547" y="1215795"/>
                  <a:pt x="2989828" y="1172887"/>
                  <a:pt x="2971800" y="1147648"/>
                </a:cubicBezTo>
                <a:cubicBezTo>
                  <a:pt x="2959497" y="1130424"/>
                  <a:pt x="2944918" y="1114797"/>
                  <a:pt x="2933700" y="1096848"/>
                </a:cubicBezTo>
                <a:cubicBezTo>
                  <a:pt x="2911281" y="1060977"/>
                  <a:pt x="2907946" y="1044985"/>
                  <a:pt x="2895600" y="1007948"/>
                </a:cubicBezTo>
                <a:cubicBezTo>
                  <a:pt x="2899833" y="944448"/>
                  <a:pt x="2898374" y="880310"/>
                  <a:pt x="2908300" y="817448"/>
                </a:cubicBezTo>
                <a:cubicBezTo>
                  <a:pt x="2911253" y="798748"/>
                  <a:pt x="2932441" y="785538"/>
                  <a:pt x="2933700" y="766648"/>
                </a:cubicBezTo>
                <a:cubicBezTo>
                  <a:pt x="2936810" y="719993"/>
                  <a:pt x="2929126" y="672995"/>
                  <a:pt x="2921000" y="626948"/>
                </a:cubicBezTo>
                <a:cubicBezTo>
                  <a:pt x="2916347" y="600581"/>
                  <a:pt x="2914532" y="569680"/>
                  <a:pt x="2895600" y="550748"/>
                </a:cubicBezTo>
                <a:lnTo>
                  <a:pt x="2819400" y="474548"/>
                </a:lnTo>
                <a:cubicBezTo>
                  <a:pt x="2806700" y="461848"/>
                  <a:pt x="2798339" y="442128"/>
                  <a:pt x="2781300" y="436448"/>
                </a:cubicBezTo>
                <a:cubicBezTo>
                  <a:pt x="2741318" y="423121"/>
                  <a:pt x="2737051" y="420616"/>
                  <a:pt x="2692400" y="411048"/>
                </a:cubicBezTo>
                <a:cubicBezTo>
                  <a:pt x="2650187" y="402002"/>
                  <a:pt x="2606356" y="399300"/>
                  <a:pt x="2565400" y="385648"/>
                </a:cubicBezTo>
                <a:cubicBezTo>
                  <a:pt x="2519471" y="370338"/>
                  <a:pt x="2508575" y="364505"/>
                  <a:pt x="2451100" y="360248"/>
                </a:cubicBezTo>
                <a:cubicBezTo>
                  <a:pt x="2362342" y="353673"/>
                  <a:pt x="2273300" y="351781"/>
                  <a:pt x="2184400" y="347548"/>
                </a:cubicBezTo>
                <a:cubicBezTo>
                  <a:pt x="2114546" y="324263"/>
                  <a:pt x="2177134" y="348839"/>
                  <a:pt x="2108200" y="309448"/>
                </a:cubicBezTo>
                <a:cubicBezTo>
                  <a:pt x="2091762" y="300055"/>
                  <a:pt x="2072806" y="295052"/>
                  <a:pt x="2057400" y="284048"/>
                </a:cubicBezTo>
                <a:cubicBezTo>
                  <a:pt x="2037982" y="270178"/>
                  <a:pt x="2009195" y="226147"/>
                  <a:pt x="1981200" y="220548"/>
                </a:cubicBezTo>
                <a:cubicBezTo>
                  <a:pt x="1952142" y="214736"/>
                  <a:pt x="1936750" y="235365"/>
                  <a:pt x="1917700" y="23324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7" name="6 Forma libre"/>
          <p:cNvSpPr/>
          <p:nvPr/>
        </p:nvSpPr>
        <p:spPr bwMode="auto">
          <a:xfrm>
            <a:off x="4689565" y="1409700"/>
            <a:ext cx="4213135" cy="4318000"/>
          </a:xfrm>
          <a:custGeom>
            <a:avLst/>
            <a:gdLst>
              <a:gd name="connsiteX0" fmla="*/ 1698535 w 4213135"/>
              <a:gd name="connsiteY0" fmla="*/ 4279900 h 4318000"/>
              <a:gd name="connsiteX1" fmla="*/ 1647735 w 4213135"/>
              <a:gd name="connsiteY1" fmla="*/ 4267200 h 4318000"/>
              <a:gd name="connsiteX2" fmla="*/ 1609635 w 4213135"/>
              <a:gd name="connsiteY2" fmla="*/ 4241800 h 4318000"/>
              <a:gd name="connsiteX3" fmla="*/ 1546135 w 4213135"/>
              <a:gd name="connsiteY3" fmla="*/ 4229100 h 4318000"/>
              <a:gd name="connsiteX4" fmla="*/ 1495335 w 4213135"/>
              <a:gd name="connsiteY4" fmla="*/ 4203700 h 4318000"/>
              <a:gd name="connsiteX5" fmla="*/ 1431835 w 4213135"/>
              <a:gd name="connsiteY5" fmla="*/ 4191000 h 4318000"/>
              <a:gd name="connsiteX6" fmla="*/ 1342935 w 4213135"/>
              <a:gd name="connsiteY6" fmla="*/ 4165600 h 4318000"/>
              <a:gd name="connsiteX7" fmla="*/ 1292135 w 4213135"/>
              <a:gd name="connsiteY7" fmla="*/ 4140200 h 4318000"/>
              <a:gd name="connsiteX8" fmla="*/ 1228635 w 4213135"/>
              <a:gd name="connsiteY8" fmla="*/ 4114800 h 4318000"/>
              <a:gd name="connsiteX9" fmla="*/ 1190535 w 4213135"/>
              <a:gd name="connsiteY9" fmla="*/ 4102100 h 4318000"/>
              <a:gd name="connsiteX10" fmla="*/ 1127035 w 4213135"/>
              <a:gd name="connsiteY10" fmla="*/ 4064000 h 4318000"/>
              <a:gd name="connsiteX11" fmla="*/ 1038135 w 4213135"/>
              <a:gd name="connsiteY11" fmla="*/ 4000500 h 4318000"/>
              <a:gd name="connsiteX12" fmla="*/ 1000035 w 4213135"/>
              <a:gd name="connsiteY12" fmla="*/ 3962400 h 4318000"/>
              <a:gd name="connsiteX13" fmla="*/ 949235 w 4213135"/>
              <a:gd name="connsiteY13" fmla="*/ 3924300 h 4318000"/>
              <a:gd name="connsiteX14" fmla="*/ 873035 w 4213135"/>
              <a:gd name="connsiteY14" fmla="*/ 3810000 h 4318000"/>
              <a:gd name="connsiteX15" fmla="*/ 796835 w 4213135"/>
              <a:gd name="connsiteY15" fmla="*/ 3708400 h 4318000"/>
              <a:gd name="connsiteX16" fmla="*/ 707935 w 4213135"/>
              <a:gd name="connsiteY16" fmla="*/ 3581400 h 4318000"/>
              <a:gd name="connsiteX17" fmla="*/ 707935 w 4213135"/>
              <a:gd name="connsiteY17" fmla="*/ 3263900 h 4318000"/>
              <a:gd name="connsiteX18" fmla="*/ 733335 w 4213135"/>
              <a:gd name="connsiteY18" fmla="*/ 3162300 h 4318000"/>
              <a:gd name="connsiteX19" fmla="*/ 784135 w 4213135"/>
              <a:gd name="connsiteY19" fmla="*/ 3073400 h 4318000"/>
              <a:gd name="connsiteX20" fmla="*/ 822235 w 4213135"/>
              <a:gd name="connsiteY20" fmla="*/ 3009900 h 4318000"/>
              <a:gd name="connsiteX21" fmla="*/ 847635 w 4213135"/>
              <a:gd name="connsiteY21" fmla="*/ 2971800 h 4318000"/>
              <a:gd name="connsiteX22" fmla="*/ 949235 w 4213135"/>
              <a:gd name="connsiteY22" fmla="*/ 2895600 h 4318000"/>
              <a:gd name="connsiteX23" fmla="*/ 987335 w 4213135"/>
              <a:gd name="connsiteY23" fmla="*/ 2857500 h 4318000"/>
              <a:gd name="connsiteX24" fmla="*/ 1025435 w 4213135"/>
              <a:gd name="connsiteY24" fmla="*/ 2844800 h 4318000"/>
              <a:gd name="connsiteX25" fmla="*/ 1101635 w 4213135"/>
              <a:gd name="connsiteY25" fmla="*/ 2781300 h 4318000"/>
              <a:gd name="connsiteX26" fmla="*/ 1215935 w 4213135"/>
              <a:gd name="connsiteY26" fmla="*/ 2705100 h 4318000"/>
              <a:gd name="connsiteX27" fmla="*/ 1317535 w 4213135"/>
              <a:gd name="connsiteY27" fmla="*/ 2603500 h 4318000"/>
              <a:gd name="connsiteX28" fmla="*/ 1342935 w 4213135"/>
              <a:gd name="connsiteY28" fmla="*/ 2501900 h 4318000"/>
              <a:gd name="connsiteX29" fmla="*/ 1254035 w 4213135"/>
              <a:gd name="connsiteY29" fmla="*/ 2311400 h 4318000"/>
              <a:gd name="connsiteX30" fmla="*/ 1228635 w 4213135"/>
              <a:gd name="connsiteY30" fmla="*/ 2273300 h 4318000"/>
              <a:gd name="connsiteX31" fmla="*/ 1152435 w 4213135"/>
              <a:gd name="connsiteY31" fmla="*/ 2197100 h 4318000"/>
              <a:gd name="connsiteX32" fmla="*/ 1114335 w 4213135"/>
              <a:gd name="connsiteY32" fmla="*/ 2133600 h 4318000"/>
              <a:gd name="connsiteX33" fmla="*/ 1012735 w 4213135"/>
              <a:gd name="connsiteY33" fmla="*/ 2057400 h 4318000"/>
              <a:gd name="connsiteX34" fmla="*/ 974635 w 4213135"/>
              <a:gd name="connsiteY34" fmla="*/ 2006600 h 4318000"/>
              <a:gd name="connsiteX35" fmla="*/ 873035 w 4213135"/>
              <a:gd name="connsiteY35" fmla="*/ 1943100 h 4318000"/>
              <a:gd name="connsiteX36" fmla="*/ 809535 w 4213135"/>
              <a:gd name="connsiteY36" fmla="*/ 1892300 h 4318000"/>
              <a:gd name="connsiteX37" fmla="*/ 720635 w 4213135"/>
              <a:gd name="connsiteY37" fmla="*/ 1828800 h 4318000"/>
              <a:gd name="connsiteX38" fmla="*/ 657135 w 4213135"/>
              <a:gd name="connsiteY38" fmla="*/ 1778000 h 4318000"/>
              <a:gd name="connsiteX39" fmla="*/ 555535 w 4213135"/>
              <a:gd name="connsiteY39" fmla="*/ 1727200 h 4318000"/>
              <a:gd name="connsiteX40" fmla="*/ 415835 w 4213135"/>
              <a:gd name="connsiteY40" fmla="*/ 1612900 h 4318000"/>
              <a:gd name="connsiteX41" fmla="*/ 365035 w 4213135"/>
              <a:gd name="connsiteY41" fmla="*/ 1574800 h 4318000"/>
              <a:gd name="connsiteX42" fmla="*/ 276135 w 4213135"/>
              <a:gd name="connsiteY42" fmla="*/ 1511300 h 4318000"/>
              <a:gd name="connsiteX43" fmla="*/ 187235 w 4213135"/>
              <a:gd name="connsiteY43" fmla="*/ 1422400 h 4318000"/>
              <a:gd name="connsiteX44" fmla="*/ 111035 w 4213135"/>
              <a:gd name="connsiteY44" fmla="*/ 1333500 h 4318000"/>
              <a:gd name="connsiteX45" fmla="*/ 85635 w 4213135"/>
              <a:gd name="connsiteY45" fmla="*/ 1282700 h 4318000"/>
              <a:gd name="connsiteX46" fmla="*/ 47535 w 4213135"/>
              <a:gd name="connsiteY46" fmla="*/ 1219200 h 4318000"/>
              <a:gd name="connsiteX47" fmla="*/ 34835 w 4213135"/>
              <a:gd name="connsiteY47" fmla="*/ 990600 h 4318000"/>
              <a:gd name="connsiteX48" fmla="*/ 98335 w 4213135"/>
              <a:gd name="connsiteY48" fmla="*/ 927100 h 4318000"/>
              <a:gd name="connsiteX49" fmla="*/ 225335 w 4213135"/>
              <a:gd name="connsiteY49" fmla="*/ 838200 h 4318000"/>
              <a:gd name="connsiteX50" fmla="*/ 288835 w 4213135"/>
              <a:gd name="connsiteY50" fmla="*/ 812800 h 4318000"/>
              <a:gd name="connsiteX51" fmla="*/ 365035 w 4213135"/>
              <a:gd name="connsiteY51" fmla="*/ 774700 h 4318000"/>
              <a:gd name="connsiteX52" fmla="*/ 415835 w 4213135"/>
              <a:gd name="connsiteY52" fmla="*/ 762000 h 4318000"/>
              <a:gd name="connsiteX53" fmla="*/ 492035 w 4213135"/>
              <a:gd name="connsiteY53" fmla="*/ 736600 h 4318000"/>
              <a:gd name="connsiteX54" fmla="*/ 555535 w 4213135"/>
              <a:gd name="connsiteY54" fmla="*/ 723900 h 4318000"/>
              <a:gd name="connsiteX55" fmla="*/ 669835 w 4213135"/>
              <a:gd name="connsiteY55" fmla="*/ 698500 h 4318000"/>
              <a:gd name="connsiteX56" fmla="*/ 822235 w 4213135"/>
              <a:gd name="connsiteY56" fmla="*/ 673100 h 4318000"/>
              <a:gd name="connsiteX57" fmla="*/ 860335 w 4213135"/>
              <a:gd name="connsiteY57" fmla="*/ 660400 h 4318000"/>
              <a:gd name="connsiteX58" fmla="*/ 987335 w 4213135"/>
              <a:gd name="connsiteY58" fmla="*/ 635000 h 4318000"/>
              <a:gd name="connsiteX59" fmla="*/ 1254035 w 4213135"/>
              <a:gd name="connsiteY59" fmla="*/ 609600 h 4318000"/>
              <a:gd name="connsiteX60" fmla="*/ 1330235 w 4213135"/>
              <a:gd name="connsiteY60" fmla="*/ 596900 h 4318000"/>
              <a:gd name="connsiteX61" fmla="*/ 1368335 w 4213135"/>
              <a:gd name="connsiteY61" fmla="*/ 584200 h 4318000"/>
              <a:gd name="connsiteX62" fmla="*/ 1457235 w 4213135"/>
              <a:gd name="connsiteY62" fmla="*/ 558800 h 4318000"/>
              <a:gd name="connsiteX63" fmla="*/ 1495335 w 4213135"/>
              <a:gd name="connsiteY63" fmla="*/ 533400 h 4318000"/>
              <a:gd name="connsiteX64" fmla="*/ 1622335 w 4213135"/>
              <a:gd name="connsiteY64" fmla="*/ 482600 h 4318000"/>
              <a:gd name="connsiteX65" fmla="*/ 1774735 w 4213135"/>
              <a:gd name="connsiteY65" fmla="*/ 355600 h 4318000"/>
              <a:gd name="connsiteX66" fmla="*/ 1838235 w 4213135"/>
              <a:gd name="connsiteY66" fmla="*/ 304800 h 4318000"/>
              <a:gd name="connsiteX67" fmla="*/ 1914435 w 4213135"/>
              <a:gd name="connsiteY67" fmla="*/ 203200 h 4318000"/>
              <a:gd name="connsiteX68" fmla="*/ 1952535 w 4213135"/>
              <a:gd name="connsiteY68" fmla="*/ 152400 h 4318000"/>
              <a:gd name="connsiteX69" fmla="*/ 2003335 w 4213135"/>
              <a:gd name="connsiteY69" fmla="*/ 127000 h 4318000"/>
              <a:gd name="connsiteX70" fmla="*/ 2054135 w 4213135"/>
              <a:gd name="connsiteY70" fmla="*/ 88900 h 4318000"/>
              <a:gd name="connsiteX71" fmla="*/ 2155735 w 4213135"/>
              <a:gd name="connsiteY71" fmla="*/ 38100 h 4318000"/>
              <a:gd name="connsiteX72" fmla="*/ 2244635 w 4213135"/>
              <a:gd name="connsiteY72" fmla="*/ 25400 h 4318000"/>
              <a:gd name="connsiteX73" fmla="*/ 2422435 w 4213135"/>
              <a:gd name="connsiteY73" fmla="*/ 0 h 4318000"/>
              <a:gd name="connsiteX74" fmla="*/ 2803435 w 4213135"/>
              <a:gd name="connsiteY74" fmla="*/ 12700 h 4318000"/>
              <a:gd name="connsiteX75" fmla="*/ 3006635 w 4213135"/>
              <a:gd name="connsiteY75" fmla="*/ 50800 h 4318000"/>
              <a:gd name="connsiteX76" fmla="*/ 3133635 w 4213135"/>
              <a:gd name="connsiteY76" fmla="*/ 101600 h 4318000"/>
              <a:gd name="connsiteX77" fmla="*/ 3197135 w 4213135"/>
              <a:gd name="connsiteY77" fmla="*/ 152400 h 4318000"/>
              <a:gd name="connsiteX78" fmla="*/ 3222535 w 4213135"/>
              <a:gd name="connsiteY78" fmla="*/ 190500 h 4318000"/>
              <a:gd name="connsiteX79" fmla="*/ 3286035 w 4213135"/>
              <a:gd name="connsiteY79" fmla="*/ 215900 h 4318000"/>
              <a:gd name="connsiteX80" fmla="*/ 3336835 w 4213135"/>
              <a:gd name="connsiteY80" fmla="*/ 254000 h 4318000"/>
              <a:gd name="connsiteX81" fmla="*/ 3374935 w 4213135"/>
              <a:gd name="connsiteY81" fmla="*/ 317500 h 4318000"/>
              <a:gd name="connsiteX82" fmla="*/ 3413035 w 4213135"/>
              <a:gd name="connsiteY82" fmla="*/ 342900 h 4318000"/>
              <a:gd name="connsiteX83" fmla="*/ 3425735 w 4213135"/>
              <a:gd name="connsiteY83" fmla="*/ 393700 h 4318000"/>
              <a:gd name="connsiteX84" fmla="*/ 3463835 w 4213135"/>
              <a:gd name="connsiteY84" fmla="*/ 431800 h 4318000"/>
              <a:gd name="connsiteX85" fmla="*/ 3501935 w 4213135"/>
              <a:gd name="connsiteY85" fmla="*/ 482600 h 4318000"/>
              <a:gd name="connsiteX86" fmla="*/ 3552735 w 4213135"/>
              <a:gd name="connsiteY86" fmla="*/ 609600 h 4318000"/>
              <a:gd name="connsiteX87" fmla="*/ 3578135 w 4213135"/>
              <a:gd name="connsiteY87" fmla="*/ 698500 h 4318000"/>
              <a:gd name="connsiteX88" fmla="*/ 3590835 w 4213135"/>
              <a:gd name="connsiteY88" fmla="*/ 1117600 h 4318000"/>
              <a:gd name="connsiteX89" fmla="*/ 3628935 w 4213135"/>
              <a:gd name="connsiteY89" fmla="*/ 1282700 h 4318000"/>
              <a:gd name="connsiteX90" fmla="*/ 3667035 w 4213135"/>
              <a:gd name="connsiteY90" fmla="*/ 1384300 h 4318000"/>
              <a:gd name="connsiteX91" fmla="*/ 3743235 w 4213135"/>
              <a:gd name="connsiteY91" fmla="*/ 1485900 h 4318000"/>
              <a:gd name="connsiteX92" fmla="*/ 3781335 w 4213135"/>
              <a:gd name="connsiteY92" fmla="*/ 1536700 h 4318000"/>
              <a:gd name="connsiteX93" fmla="*/ 3857535 w 4213135"/>
              <a:gd name="connsiteY93" fmla="*/ 1638300 h 4318000"/>
              <a:gd name="connsiteX94" fmla="*/ 3895635 w 4213135"/>
              <a:gd name="connsiteY94" fmla="*/ 1701800 h 4318000"/>
              <a:gd name="connsiteX95" fmla="*/ 3984535 w 4213135"/>
              <a:gd name="connsiteY95" fmla="*/ 1816100 h 4318000"/>
              <a:gd name="connsiteX96" fmla="*/ 4009935 w 4213135"/>
              <a:gd name="connsiteY96" fmla="*/ 1866900 h 4318000"/>
              <a:gd name="connsiteX97" fmla="*/ 4086135 w 4213135"/>
              <a:gd name="connsiteY97" fmla="*/ 1943100 h 4318000"/>
              <a:gd name="connsiteX98" fmla="*/ 4111535 w 4213135"/>
              <a:gd name="connsiteY98" fmla="*/ 2006600 h 4318000"/>
              <a:gd name="connsiteX99" fmla="*/ 4124235 w 4213135"/>
              <a:gd name="connsiteY99" fmla="*/ 2070100 h 4318000"/>
              <a:gd name="connsiteX100" fmla="*/ 4149635 w 4213135"/>
              <a:gd name="connsiteY100" fmla="*/ 2120900 h 4318000"/>
              <a:gd name="connsiteX101" fmla="*/ 4162335 w 4213135"/>
              <a:gd name="connsiteY101" fmla="*/ 2197100 h 4318000"/>
              <a:gd name="connsiteX102" fmla="*/ 4175035 w 4213135"/>
              <a:gd name="connsiteY102" fmla="*/ 2349500 h 4318000"/>
              <a:gd name="connsiteX103" fmla="*/ 4200435 w 4213135"/>
              <a:gd name="connsiteY103" fmla="*/ 2451100 h 4318000"/>
              <a:gd name="connsiteX104" fmla="*/ 4213135 w 4213135"/>
              <a:gd name="connsiteY104" fmla="*/ 2628900 h 4318000"/>
              <a:gd name="connsiteX105" fmla="*/ 4200435 w 4213135"/>
              <a:gd name="connsiteY105" fmla="*/ 3073400 h 4318000"/>
              <a:gd name="connsiteX106" fmla="*/ 4187735 w 4213135"/>
              <a:gd name="connsiteY106" fmla="*/ 3111500 h 4318000"/>
              <a:gd name="connsiteX107" fmla="*/ 4175035 w 4213135"/>
              <a:gd name="connsiteY107" fmla="*/ 3162300 h 4318000"/>
              <a:gd name="connsiteX108" fmla="*/ 4162335 w 4213135"/>
              <a:gd name="connsiteY108" fmla="*/ 3200400 h 4318000"/>
              <a:gd name="connsiteX109" fmla="*/ 4149635 w 4213135"/>
              <a:gd name="connsiteY109" fmla="*/ 3276600 h 4318000"/>
              <a:gd name="connsiteX110" fmla="*/ 4136935 w 4213135"/>
              <a:gd name="connsiteY110" fmla="*/ 3314700 h 4318000"/>
              <a:gd name="connsiteX111" fmla="*/ 4111535 w 4213135"/>
              <a:gd name="connsiteY111" fmla="*/ 3441700 h 4318000"/>
              <a:gd name="connsiteX112" fmla="*/ 4073435 w 4213135"/>
              <a:gd name="connsiteY112" fmla="*/ 3505200 h 4318000"/>
              <a:gd name="connsiteX113" fmla="*/ 4009935 w 4213135"/>
              <a:gd name="connsiteY113" fmla="*/ 3619500 h 4318000"/>
              <a:gd name="connsiteX114" fmla="*/ 3959135 w 4213135"/>
              <a:gd name="connsiteY114" fmla="*/ 3657600 h 4318000"/>
              <a:gd name="connsiteX115" fmla="*/ 3857535 w 4213135"/>
              <a:gd name="connsiteY115" fmla="*/ 3810000 h 4318000"/>
              <a:gd name="connsiteX116" fmla="*/ 3832135 w 4213135"/>
              <a:gd name="connsiteY116" fmla="*/ 3848100 h 4318000"/>
              <a:gd name="connsiteX117" fmla="*/ 3768635 w 4213135"/>
              <a:gd name="connsiteY117" fmla="*/ 3911600 h 4318000"/>
              <a:gd name="connsiteX118" fmla="*/ 3730535 w 4213135"/>
              <a:gd name="connsiteY118" fmla="*/ 3962400 h 4318000"/>
              <a:gd name="connsiteX119" fmla="*/ 3387635 w 4213135"/>
              <a:gd name="connsiteY119" fmla="*/ 4114800 h 4318000"/>
              <a:gd name="connsiteX120" fmla="*/ 3247935 w 4213135"/>
              <a:gd name="connsiteY120" fmla="*/ 4178300 h 4318000"/>
              <a:gd name="connsiteX121" fmla="*/ 3044735 w 4213135"/>
              <a:gd name="connsiteY121" fmla="*/ 4241800 h 4318000"/>
              <a:gd name="connsiteX122" fmla="*/ 2955835 w 4213135"/>
              <a:gd name="connsiteY122" fmla="*/ 4267200 h 4318000"/>
              <a:gd name="connsiteX123" fmla="*/ 2917735 w 4213135"/>
              <a:gd name="connsiteY123" fmla="*/ 4279900 h 4318000"/>
              <a:gd name="connsiteX124" fmla="*/ 2765335 w 4213135"/>
              <a:gd name="connsiteY124" fmla="*/ 4292600 h 4318000"/>
              <a:gd name="connsiteX125" fmla="*/ 2422435 w 4213135"/>
              <a:gd name="connsiteY125" fmla="*/ 4318000 h 4318000"/>
              <a:gd name="connsiteX126" fmla="*/ 2054135 w 4213135"/>
              <a:gd name="connsiteY126" fmla="*/ 4305300 h 4318000"/>
              <a:gd name="connsiteX127" fmla="*/ 2016035 w 4213135"/>
              <a:gd name="connsiteY127" fmla="*/ 4279900 h 4318000"/>
              <a:gd name="connsiteX128" fmla="*/ 1698535 w 4213135"/>
              <a:gd name="connsiteY128" fmla="*/ 42799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213135" h="4318000">
                <a:moveTo>
                  <a:pt x="1698535" y="4279900"/>
                </a:moveTo>
                <a:cubicBezTo>
                  <a:pt x="1637152" y="4277783"/>
                  <a:pt x="1663778" y="4274076"/>
                  <a:pt x="1647735" y="4267200"/>
                </a:cubicBezTo>
                <a:cubicBezTo>
                  <a:pt x="1633706" y="4261187"/>
                  <a:pt x="1623927" y="4247159"/>
                  <a:pt x="1609635" y="4241800"/>
                </a:cubicBezTo>
                <a:cubicBezTo>
                  <a:pt x="1589424" y="4234221"/>
                  <a:pt x="1567302" y="4233333"/>
                  <a:pt x="1546135" y="4229100"/>
                </a:cubicBezTo>
                <a:cubicBezTo>
                  <a:pt x="1529202" y="4220633"/>
                  <a:pt x="1513296" y="4209687"/>
                  <a:pt x="1495335" y="4203700"/>
                </a:cubicBezTo>
                <a:cubicBezTo>
                  <a:pt x="1474857" y="4196874"/>
                  <a:pt x="1452776" y="4196235"/>
                  <a:pt x="1431835" y="4191000"/>
                </a:cubicBezTo>
                <a:cubicBezTo>
                  <a:pt x="1401936" y="4183525"/>
                  <a:pt x="1371899" y="4176132"/>
                  <a:pt x="1342935" y="4165600"/>
                </a:cubicBezTo>
                <a:cubicBezTo>
                  <a:pt x="1325143" y="4159130"/>
                  <a:pt x="1309435" y="4147889"/>
                  <a:pt x="1292135" y="4140200"/>
                </a:cubicBezTo>
                <a:cubicBezTo>
                  <a:pt x="1271303" y="4130941"/>
                  <a:pt x="1249981" y="4122805"/>
                  <a:pt x="1228635" y="4114800"/>
                </a:cubicBezTo>
                <a:cubicBezTo>
                  <a:pt x="1216100" y="4110100"/>
                  <a:pt x="1202509" y="4108087"/>
                  <a:pt x="1190535" y="4102100"/>
                </a:cubicBezTo>
                <a:cubicBezTo>
                  <a:pt x="1168457" y="4091061"/>
                  <a:pt x="1147967" y="4077083"/>
                  <a:pt x="1127035" y="4064000"/>
                </a:cubicBezTo>
                <a:cubicBezTo>
                  <a:pt x="1102294" y="4048537"/>
                  <a:pt x="1058197" y="4017696"/>
                  <a:pt x="1038135" y="4000500"/>
                </a:cubicBezTo>
                <a:cubicBezTo>
                  <a:pt x="1024498" y="3988811"/>
                  <a:pt x="1013672" y="3974089"/>
                  <a:pt x="1000035" y="3962400"/>
                </a:cubicBezTo>
                <a:cubicBezTo>
                  <a:pt x="983964" y="3948625"/>
                  <a:pt x="962786" y="3940561"/>
                  <a:pt x="949235" y="3924300"/>
                </a:cubicBezTo>
                <a:cubicBezTo>
                  <a:pt x="919921" y="3889123"/>
                  <a:pt x="900509" y="3846632"/>
                  <a:pt x="873035" y="3810000"/>
                </a:cubicBezTo>
                <a:cubicBezTo>
                  <a:pt x="847635" y="3776133"/>
                  <a:pt x="820317" y="3743623"/>
                  <a:pt x="796835" y="3708400"/>
                </a:cubicBezTo>
                <a:cubicBezTo>
                  <a:pt x="734294" y="3614588"/>
                  <a:pt x="764351" y="3656622"/>
                  <a:pt x="707935" y="3581400"/>
                </a:cubicBezTo>
                <a:cubicBezTo>
                  <a:pt x="675850" y="3453058"/>
                  <a:pt x="683185" y="3503154"/>
                  <a:pt x="707935" y="3263900"/>
                </a:cubicBezTo>
                <a:cubicBezTo>
                  <a:pt x="711527" y="3229176"/>
                  <a:pt x="713971" y="3191346"/>
                  <a:pt x="733335" y="3162300"/>
                </a:cubicBezTo>
                <a:cubicBezTo>
                  <a:pt x="786558" y="3082466"/>
                  <a:pt x="730425" y="3170078"/>
                  <a:pt x="784135" y="3073400"/>
                </a:cubicBezTo>
                <a:cubicBezTo>
                  <a:pt x="796123" y="3051822"/>
                  <a:pt x="809152" y="3030832"/>
                  <a:pt x="822235" y="3009900"/>
                </a:cubicBezTo>
                <a:cubicBezTo>
                  <a:pt x="830325" y="2996957"/>
                  <a:pt x="836290" y="2982011"/>
                  <a:pt x="847635" y="2971800"/>
                </a:cubicBezTo>
                <a:cubicBezTo>
                  <a:pt x="879101" y="2943480"/>
                  <a:pt x="919301" y="2925534"/>
                  <a:pt x="949235" y="2895600"/>
                </a:cubicBezTo>
                <a:cubicBezTo>
                  <a:pt x="961935" y="2882900"/>
                  <a:pt x="972391" y="2867463"/>
                  <a:pt x="987335" y="2857500"/>
                </a:cubicBezTo>
                <a:cubicBezTo>
                  <a:pt x="998474" y="2850074"/>
                  <a:pt x="1013461" y="2850787"/>
                  <a:pt x="1025435" y="2844800"/>
                </a:cubicBezTo>
                <a:cubicBezTo>
                  <a:pt x="1084667" y="2815184"/>
                  <a:pt x="1045460" y="2823431"/>
                  <a:pt x="1101635" y="2781300"/>
                </a:cubicBezTo>
                <a:cubicBezTo>
                  <a:pt x="1138267" y="2753826"/>
                  <a:pt x="1183556" y="2737479"/>
                  <a:pt x="1215935" y="2705100"/>
                </a:cubicBezTo>
                <a:lnTo>
                  <a:pt x="1317535" y="2603500"/>
                </a:lnTo>
                <a:cubicBezTo>
                  <a:pt x="1327557" y="2573435"/>
                  <a:pt x="1342935" y="2532551"/>
                  <a:pt x="1342935" y="2501900"/>
                </a:cubicBezTo>
                <a:cubicBezTo>
                  <a:pt x="1342935" y="2410874"/>
                  <a:pt x="1308549" y="2393170"/>
                  <a:pt x="1254035" y="2311400"/>
                </a:cubicBezTo>
                <a:cubicBezTo>
                  <a:pt x="1245568" y="2298700"/>
                  <a:pt x="1239428" y="2284093"/>
                  <a:pt x="1228635" y="2273300"/>
                </a:cubicBezTo>
                <a:cubicBezTo>
                  <a:pt x="1203235" y="2247900"/>
                  <a:pt x="1175182" y="2224901"/>
                  <a:pt x="1152435" y="2197100"/>
                </a:cubicBezTo>
                <a:cubicBezTo>
                  <a:pt x="1136804" y="2177995"/>
                  <a:pt x="1131789" y="2151054"/>
                  <a:pt x="1114335" y="2133600"/>
                </a:cubicBezTo>
                <a:cubicBezTo>
                  <a:pt x="1084401" y="2103666"/>
                  <a:pt x="1044059" y="2085876"/>
                  <a:pt x="1012735" y="2057400"/>
                </a:cubicBezTo>
                <a:cubicBezTo>
                  <a:pt x="997073" y="2043162"/>
                  <a:pt x="991017" y="2020004"/>
                  <a:pt x="974635" y="2006600"/>
                </a:cubicBezTo>
                <a:cubicBezTo>
                  <a:pt x="943725" y="1981310"/>
                  <a:pt x="905871" y="1965833"/>
                  <a:pt x="873035" y="1943100"/>
                </a:cubicBezTo>
                <a:cubicBezTo>
                  <a:pt x="850748" y="1927671"/>
                  <a:pt x="831220" y="1908564"/>
                  <a:pt x="809535" y="1892300"/>
                </a:cubicBezTo>
                <a:cubicBezTo>
                  <a:pt x="780402" y="1870450"/>
                  <a:pt x="749768" y="1850650"/>
                  <a:pt x="720635" y="1828800"/>
                </a:cubicBezTo>
                <a:cubicBezTo>
                  <a:pt x="698950" y="1812536"/>
                  <a:pt x="680221" y="1792206"/>
                  <a:pt x="657135" y="1778000"/>
                </a:cubicBezTo>
                <a:cubicBezTo>
                  <a:pt x="624888" y="1758156"/>
                  <a:pt x="586785" y="1748581"/>
                  <a:pt x="555535" y="1727200"/>
                </a:cubicBezTo>
                <a:cubicBezTo>
                  <a:pt x="505879" y="1693225"/>
                  <a:pt x="463969" y="1649000"/>
                  <a:pt x="415835" y="1612900"/>
                </a:cubicBezTo>
                <a:cubicBezTo>
                  <a:pt x="398902" y="1600200"/>
                  <a:pt x="380965" y="1588738"/>
                  <a:pt x="365035" y="1574800"/>
                </a:cubicBezTo>
                <a:cubicBezTo>
                  <a:pt x="290861" y="1509898"/>
                  <a:pt x="344728" y="1534164"/>
                  <a:pt x="276135" y="1511300"/>
                </a:cubicBezTo>
                <a:lnTo>
                  <a:pt x="187235" y="1422400"/>
                </a:lnTo>
                <a:cubicBezTo>
                  <a:pt x="152600" y="1387765"/>
                  <a:pt x="138189" y="1376946"/>
                  <a:pt x="111035" y="1333500"/>
                </a:cubicBezTo>
                <a:cubicBezTo>
                  <a:pt x="101001" y="1317446"/>
                  <a:pt x="94829" y="1299250"/>
                  <a:pt x="85635" y="1282700"/>
                </a:cubicBezTo>
                <a:cubicBezTo>
                  <a:pt x="73647" y="1261122"/>
                  <a:pt x="60235" y="1240367"/>
                  <a:pt x="47535" y="1219200"/>
                </a:cubicBezTo>
                <a:cubicBezTo>
                  <a:pt x="27129" y="1137576"/>
                  <a:pt x="0" y="1077688"/>
                  <a:pt x="34835" y="990600"/>
                </a:cubicBezTo>
                <a:cubicBezTo>
                  <a:pt x="45952" y="962807"/>
                  <a:pt x="75962" y="946987"/>
                  <a:pt x="98335" y="927100"/>
                </a:cubicBezTo>
                <a:cubicBezTo>
                  <a:pt x="120178" y="907684"/>
                  <a:pt x="208506" y="847379"/>
                  <a:pt x="225335" y="838200"/>
                </a:cubicBezTo>
                <a:cubicBezTo>
                  <a:pt x="245349" y="827284"/>
                  <a:pt x="268081" y="822234"/>
                  <a:pt x="288835" y="812800"/>
                </a:cubicBezTo>
                <a:cubicBezTo>
                  <a:pt x="314688" y="801049"/>
                  <a:pt x="338668" y="785247"/>
                  <a:pt x="365035" y="774700"/>
                </a:cubicBezTo>
                <a:cubicBezTo>
                  <a:pt x="381241" y="768218"/>
                  <a:pt x="399117" y="767016"/>
                  <a:pt x="415835" y="762000"/>
                </a:cubicBezTo>
                <a:cubicBezTo>
                  <a:pt x="441480" y="754307"/>
                  <a:pt x="465781" y="741851"/>
                  <a:pt x="492035" y="736600"/>
                </a:cubicBezTo>
                <a:cubicBezTo>
                  <a:pt x="513202" y="732367"/>
                  <a:pt x="534463" y="728583"/>
                  <a:pt x="555535" y="723900"/>
                </a:cubicBezTo>
                <a:cubicBezTo>
                  <a:pt x="637309" y="705728"/>
                  <a:pt x="576812" y="714916"/>
                  <a:pt x="669835" y="698500"/>
                </a:cubicBezTo>
                <a:cubicBezTo>
                  <a:pt x="720552" y="689550"/>
                  <a:pt x="773377" y="689386"/>
                  <a:pt x="822235" y="673100"/>
                </a:cubicBezTo>
                <a:cubicBezTo>
                  <a:pt x="834935" y="668867"/>
                  <a:pt x="847463" y="664078"/>
                  <a:pt x="860335" y="660400"/>
                </a:cubicBezTo>
                <a:cubicBezTo>
                  <a:pt x="906618" y="647176"/>
                  <a:pt x="937437" y="642128"/>
                  <a:pt x="987335" y="635000"/>
                </a:cubicBezTo>
                <a:cubicBezTo>
                  <a:pt x="1101355" y="618711"/>
                  <a:pt x="1123395" y="619649"/>
                  <a:pt x="1254035" y="609600"/>
                </a:cubicBezTo>
                <a:cubicBezTo>
                  <a:pt x="1279435" y="605367"/>
                  <a:pt x="1305098" y="602486"/>
                  <a:pt x="1330235" y="596900"/>
                </a:cubicBezTo>
                <a:cubicBezTo>
                  <a:pt x="1343303" y="593996"/>
                  <a:pt x="1355513" y="588047"/>
                  <a:pt x="1368335" y="584200"/>
                </a:cubicBezTo>
                <a:cubicBezTo>
                  <a:pt x="1397854" y="575344"/>
                  <a:pt x="1427602" y="567267"/>
                  <a:pt x="1457235" y="558800"/>
                </a:cubicBezTo>
                <a:cubicBezTo>
                  <a:pt x="1469935" y="550333"/>
                  <a:pt x="1481476" y="539796"/>
                  <a:pt x="1495335" y="533400"/>
                </a:cubicBezTo>
                <a:cubicBezTo>
                  <a:pt x="1536733" y="514293"/>
                  <a:pt x="1622335" y="482600"/>
                  <a:pt x="1622335" y="482600"/>
                </a:cubicBezTo>
                <a:cubicBezTo>
                  <a:pt x="1696336" y="408599"/>
                  <a:pt x="1641499" y="460285"/>
                  <a:pt x="1774735" y="355600"/>
                </a:cubicBezTo>
                <a:cubicBezTo>
                  <a:pt x="1796049" y="338853"/>
                  <a:pt x="1821971" y="326485"/>
                  <a:pt x="1838235" y="304800"/>
                </a:cubicBezTo>
                <a:lnTo>
                  <a:pt x="1914435" y="203200"/>
                </a:lnTo>
                <a:cubicBezTo>
                  <a:pt x="1927135" y="186267"/>
                  <a:pt x="1933603" y="161866"/>
                  <a:pt x="1952535" y="152400"/>
                </a:cubicBezTo>
                <a:cubicBezTo>
                  <a:pt x="1969468" y="143933"/>
                  <a:pt x="1987281" y="137034"/>
                  <a:pt x="2003335" y="127000"/>
                </a:cubicBezTo>
                <a:cubicBezTo>
                  <a:pt x="2021284" y="115782"/>
                  <a:pt x="2036911" y="101203"/>
                  <a:pt x="2054135" y="88900"/>
                </a:cubicBezTo>
                <a:cubicBezTo>
                  <a:pt x="2088549" y="64319"/>
                  <a:pt x="2111899" y="49059"/>
                  <a:pt x="2155735" y="38100"/>
                </a:cubicBezTo>
                <a:cubicBezTo>
                  <a:pt x="2184775" y="30840"/>
                  <a:pt x="2214963" y="29356"/>
                  <a:pt x="2244635" y="25400"/>
                </a:cubicBezTo>
                <a:cubicBezTo>
                  <a:pt x="2403574" y="4208"/>
                  <a:pt x="2288586" y="22308"/>
                  <a:pt x="2422435" y="0"/>
                </a:cubicBezTo>
                <a:lnTo>
                  <a:pt x="2803435" y="12700"/>
                </a:lnTo>
                <a:cubicBezTo>
                  <a:pt x="2995840" y="22320"/>
                  <a:pt x="2865679" y="15561"/>
                  <a:pt x="3006635" y="50800"/>
                </a:cubicBezTo>
                <a:cubicBezTo>
                  <a:pt x="3065068" y="65408"/>
                  <a:pt x="3074227" y="63795"/>
                  <a:pt x="3133635" y="101600"/>
                </a:cubicBezTo>
                <a:cubicBezTo>
                  <a:pt x="3156504" y="116153"/>
                  <a:pt x="3177968" y="133233"/>
                  <a:pt x="3197135" y="152400"/>
                </a:cubicBezTo>
                <a:cubicBezTo>
                  <a:pt x="3207928" y="163193"/>
                  <a:pt x="3210115" y="181628"/>
                  <a:pt x="3222535" y="190500"/>
                </a:cubicBezTo>
                <a:cubicBezTo>
                  <a:pt x="3241086" y="203751"/>
                  <a:pt x="3266107" y="204829"/>
                  <a:pt x="3286035" y="215900"/>
                </a:cubicBezTo>
                <a:cubicBezTo>
                  <a:pt x="3304538" y="226179"/>
                  <a:pt x="3319902" y="241300"/>
                  <a:pt x="3336835" y="254000"/>
                </a:cubicBezTo>
                <a:cubicBezTo>
                  <a:pt x="3349535" y="275167"/>
                  <a:pt x="3358871" y="298758"/>
                  <a:pt x="3374935" y="317500"/>
                </a:cubicBezTo>
                <a:cubicBezTo>
                  <a:pt x="3384868" y="329089"/>
                  <a:pt x="3404568" y="330200"/>
                  <a:pt x="3413035" y="342900"/>
                </a:cubicBezTo>
                <a:cubicBezTo>
                  <a:pt x="3422717" y="357423"/>
                  <a:pt x="3417075" y="378545"/>
                  <a:pt x="3425735" y="393700"/>
                </a:cubicBezTo>
                <a:cubicBezTo>
                  <a:pt x="3434646" y="409294"/>
                  <a:pt x="3452146" y="418163"/>
                  <a:pt x="3463835" y="431800"/>
                </a:cubicBezTo>
                <a:cubicBezTo>
                  <a:pt x="3477610" y="447871"/>
                  <a:pt x="3490717" y="464651"/>
                  <a:pt x="3501935" y="482600"/>
                </a:cubicBezTo>
                <a:cubicBezTo>
                  <a:pt x="3528630" y="525313"/>
                  <a:pt x="3536449" y="560743"/>
                  <a:pt x="3552735" y="609600"/>
                </a:cubicBezTo>
                <a:cubicBezTo>
                  <a:pt x="3570955" y="664259"/>
                  <a:pt x="3562188" y="634713"/>
                  <a:pt x="3578135" y="698500"/>
                </a:cubicBezTo>
                <a:cubicBezTo>
                  <a:pt x="3582368" y="838200"/>
                  <a:pt x="3583489" y="978029"/>
                  <a:pt x="3590835" y="1117600"/>
                </a:cubicBezTo>
                <a:cubicBezTo>
                  <a:pt x="3592123" y="1142069"/>
                  <a:pt x="3627827" y="1278639"/>
                  <a:pt x="3628935" y="1282700"/>
                </a:cubicBezTo>
                <a:cubicBezTo>
                  <a:pt x="3634700" y="1303837"/>
                  <a:pt x="3660750" y="1374087"/>
                  <a:pt x="3667035" y="1384300"/>
                </a:cubicBezTo>
                <a:cubicBezTo>
                  <a:pt x="3689222" y="1420354"/>
                  <a:pt x="3717835" y="1452033"/>
                  <a:pt x="3743235" y="1485900"/>
                </a:cubicBezTo>
                <a:cubicBezTo>
                  <a:pt x="3755935" y="1502833"/>
                  <a:pt x="3770445" y="1518550"/>
                  <a:pt x="3781335" y="1536700"/>
                </a:cubicBezTo>
                <a:cubicBezTo>
                  <a:pt x="3905028" y="1742855"/>
                  <a:pt x="3746426" y="1490155"/>
                  <a:pt x="3857535" y="1638300"/>
                </a:cubicBezTo>
                <a:cubicBezTo>
                  <a:pt x="3872346" y="1658047"/>
                  <a:pt x="3881288" y="1681714"/>
                  <a:pt x="3895635" y="1701800"/>
                </a:cubicBezTo>
                <a:cubicBezTo>
                  <a:pt x="3923690" y="1741077"/>
                  <a:pt x="3962949" y="1772928"/>
                  <a:pt x="3984535" y="1816100"/>
                </a:cubicBezTo>
                <a:cubicBezTo>
                  <a:pt x="3993002" y="1833033"/>
                  <a:pt x="3998108" y="1852117"/>
                  <a:pt x="4009935" y="1866900"/>
                </a:cubicBezTo>
                <a:cubicBezTo>
                  <a:pt x="4032375" y="1894950"/>
                  <a:pt x="4086135" y="1943100"/>
                  <a:pt x="4086135" y="1943100"/>
                </a:cubicBezTo>
                <a:cubicBezTo>
                  <a:pt x="4094602" y="1964267"/>
                  <a:pt x="4104984" y="1984764"/>
                  <a:pt x="4111535" y="2006600"/>
                </a:cubicBezTo>
                <a:cubicBezTo>
                  <a:pt x="4117738" y="2027275"/>
                  <a:pt x="4117409" y="2049622"/>
                  <a:pt x="4124235" y="2070100"/>
                </a:cubicBezTo>
                <a:cubicBezTo>
                  <a:pt x="4130222" y="2088061"/>
                  <a:pt x="4141168" y="2103967"/>
                  <a:pt x="4149635" y="2120900"/>
                </a:cubicBezTo>
                <a:cubicBezTo>
                  <a:pt x="4153868" y="2146300"/>
                  <a:pt x="4159491" y="2171507"/>
                  <a:pt x="4162335" y="2197100"/>
                </a:cubicBezTo>
                <a:cubicBezTo>
                  <a:pt x="4167964" y="2247764"/>
                  <a:pt x="4169079" y="2298873"/>
                  <a:pt x="4175035" y="2349500"/>
                </a:cubicBezTo>
                <a:cubicBezTo>
                  <a:pt x="4180608" y="2396869"/>
                  <a:pt x="4186957" y="2410667"/>
                  <a:pt x="4200435" y="2451100"/>
                </a:cubicBezTo>
                <a:cubicBezTo>
                  <a:pt x="4204668" y="2510367"/>
                  <a:pt x="4213135" y="2569482"/>
                  <a:pt x="4213135" y="2628900"/>
                </a:cubicBezTo>
                <a:cubicBezTo>
                  <a:pt x="4213135" y="2777127"/>
                  <a:pt x="4208226" y="2925378"/>
                  <a:pt x="4200435" y="3073400"/>
                </a:cubicBezTo>
                <a:cubicBezTo>
                  <a:pt x="4199731" y="3086768"/>
                  <a:pt x="4191413" y="3098628"/>
                  <a:pt x="4187735" y="3111500"/>
                </a:cubicBezTo>
                <a:cubicBezTo>
                  <a:pt x="4182940" y="3128283"/>
                  <a:pt x="4179830" y="3145517"/>
                  <a:pt x="4175035" y="3162300"/>
                </a:cubicBezTo>
                <a:cubicBezTo>
                  <a:pt x="4171357" y="3175172"/>
                  <a:pt x="4165239" y="3187332"/>
                  <a:pt x="4162335" y="3200400"/>
                </a:cubicBezTo>
                <a:cubicBezTo>
                  <a:pt x="4156749" y="3225537"/>
                  <a:pt x="4155221" y="3251463"/>
                  <a:pt x="4149635" y="3276600"/>
                </a:cubicBezTo>
                <a:cubicBezTo>
                  <a:pt x="4146731" y="3289668"/>
                  <a:pt x="4139839" y="3301632"/>
                  <a:pt x="4136935" y="3314700"/>
                </a:cubicBezTo>
                <a:cubicBezTo>
                  <a:pt x="4132725" y="3333647"/>
                  <a:pt x="4122781" y="3416397"/>
                  <a:pt x="4111535" y="3441700"/>
                </a:cubicBezTo>
                <a:cubicBezTo>
                  <a:pt x="4101510" y="3464257"/>
                  <a:pt x="4085255" y="3483530"/>
                  <a:pt x="4073435" y="3505200"/>
                </a:cubicBezTo>
                <a:cubicBezTo>
                  <a:pt x="4065463" y="3519816"/>
                  <a:pt x="4031225" y="3598210"/>
                  <a:pt x="4009935" y="3619500"/>
                </a:cubicBezTo>
                <a:cubicBezTo>
                  <a:pt x="3994968" y="3634467"/>
                  <a:pt x="3976068" y="3644900"/>
                  <a:pt x="3959135" y="3657600"/>
                </a:cubicBezTo>
                <a:cubicBezTo>
                  <a:pt x="3927324" y="3753034"/>
                  <a:pt x="3968528" y="3643511"/>
                  <a:pt x="3857535" y="3810000"/>
                </a:cubicBezTo>
                <a:cubicBezTo>
                  <a:pt x="3849068" y="3822700"/>
                  <a:pt x="3842186" y="3836613"/>
                  <a:pt x="3832135" y="3848100"/>
                </a:cubicBezTo>
                <a:cubicBezTo>
                  <a:pt x="3812423" y="3870628"/>
                  <a:pt x="3788522" y="3889227"/>
                  <a:pt x="3768635" y="3911600"/>
                </a:cubicBezTo>
                <a:cubicBezTo>
                  <a:pt x="3754573" y="3927420"/>
                  <a:pt x="3748306" y="3950901"/>
                  <a:pt x="3730535" y="3962400"/>
                </a:cubicBezTo>
                <a:cubicBezTo>
                  <a:pt x="3530429" y="4091880"/>
                  <a:pt x="3587500" y="4014867"/>
                  <a:pt x="3387635" y="4114800"/>
                </a:cubicBezTo>
                <a:cubicBezTo>
                  <a:pt x="3336534" y="4140350"/>
                  <a:pt x="3305641" y="4157040"/>
                  <a:pt x="3247935" y="4178300"/>
                </a:cubicBezTo>
                <a:cubicBezTo>
                  <a:pt x="3066063" y="4245305"/>
                  <a:pt x="3151693" y="4212630"/>
                  <a:pt x="3044735" y="4241800"/>
                </a:cubicBezTo>
                <a:cubicBezTo>
                  <a:pt x="3015002" y="4249909"/>
                  <a:pt x="2985354" y="4258344"/>
                  <a:pt x="2955835" y="4267200"/>
                </a:cubicBezTo>
                <a:cubicBezTo>
                  <a:pt x="2943013" y="4271047"/>
                  <a:pt x="2931005" y="4278131"/>
                  <a:pt x="2917735" y="4279900"/>
                </a:cubicBezTo>
                <a:cubicBezTo>
                  <a:pt x="2867206" y="4286637"/>
                  <a:pt x="2816161" y="4288690"/>
                  <a:pt x="2765335" y="4292600"/>
                </a:cubicBezTo>
                <a:lnTo>
                  <a:pt x="2422435" y="4318000"/>
                </a:lnTo>
                <a:cubicBezTo>
                  <a:pt x="2299668" y="4313767"/>
                  <a:pt x="2176438" y="4316766"/>
                  <a:pt x="2054135" y="4305300"/>
                </a:cubicBezTo>
                <a:cubicBezTo>
                  <a:pt x="2038938" y="4303875"/>
                  <a:pt x="2031267" y="4280883"/>
                  <a:pt x="2016035" y="4279900"/>
                </a:cubicBezTo>
                <a:cubicBezTo>
                  <a:pt x="1897748" y="4272269"/>
                  <a:pt x="1759918" y="4282017"/>
                  <a:pt x="1698535" y="42799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7224" y="2285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8 CuadroTexto"/>
          <p:cNvSpPr txBox="1"/>
          <p:nvPr/>
        </p:nvSpPr>
        <p:spPr>
          <a:xfrm>
            <a:off x="2285984" y="268610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83466" y="363872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347331" y="3438667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83466" y="4929395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endParaRPr lang="en-GB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717945" y="4329230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273220" y="2285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643834" y="363872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159501" y="3238612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30278" y="3929120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974194" y="4929395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endParaRPr lang="en-GB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902606" y="4529285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</a:t>
            </a:r>
            <a:endParaRPr lang="en-GB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643834" y="4729340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426230" y="1362045"/>
            <a:ext cx="1895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SET Version 1</a:t>
            </a:r>
            <a:endParaRPr lang="en-GB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264174" y="1362045"/>
            <a:ext cx="1895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SET Version 2</a:t>
            </a:r>
            <a:endParaRPr lang="en-GB" dirty="0"/>
          </a:p>
        </p:txBody>
      </p:sp>
      <p:sp>
        <p:nvSpPr>
          <p:cNvPr id="23" name="22 Nube"/>
          <p:cNvSpPr/>
          <p:nvPr/>
        </p:nvSpPr>
        <p:spPr bwMode="auto">
          <a:xfrm>
            <a:off x="1502229" y="2394857"/>
            <a:ext cx="6183085" cy="335280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A change in the namespace of a schema file impacts the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VERSIONS ARE IDENTIFIED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119" name="118 Pentágono"/>
          <p:cNvSpPr/>
          <p:nvPr/>
        </p:nvSpPr>
        <p:spPr bwMode="auto">
          <a:xfrm rot="16200000">
            <a:off x="883651" y="4919464"/>
            <a:ext cx="1071570" cy="237531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INSTANCE DOCUMENT</a:t>
            </a:r>
          </a:p>
        </p:txBody>
      </p:sp>
      <p:sp>
        <p:nvSpPr>
          <p:cNvPr id="120" name="119 Pentágono"/>
          <p:cNvSpPr/>
          <p:nvPr/>
        </p:nvSpPr>
        <p:spPr bwMode="auto">
          <a:xfrm rot="16200000">
            <a:off x="5337964" y="3262314"/>
            <a:ext cx="1071569" cy="5689615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TAXONOMY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BdE Neue Helvetica 55 Roman" pitchFamily="34" charset="0"/>
              </a:rPr>
              <a:t>(TABLES DEF)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22" name="121 Recortar rectángulo de esquina sencilla"/>
          <p:cNvSpPr/>
          <p:nvPr/>
        </p:nvSpPr>
        <p:spPr bwMode="auto">
          <a:xfrm>
            <a:off x="231776" y="1196978"/>
            <a:ext cx="2482836" cy="2374898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schemaRef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 </a:t>
            </a:r>
            <a:r>
              <a:rPr kumimoji="0" lang="en-GB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href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=“...”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baseline="0" dirty="0" smtClean="0">
              <a:solidFill>
                <a:schemeClr val="tx1"/>
              </a:solidFill>
              <a:latin typeface="BdE Neue Helvetica 55 Roman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{http://...}mi1 2.000€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BdE Neue Helvetica 55 Roman" pitchFamily="34" charset="0"/>
              </a:rPr>
              <a:t>{http://...}mi2 2.500€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BdE Neue Helvetica 55 Roman" pitchFamily="34" charset="0"/>
              </a:rPr>
              <a:t>{http://...}mi3      20€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BdE Neue Helvetica 55 Roman" pitchFamily="34" charset="0"/>
              </a:rPr>
              <a:t>{http://...}mi4 8.880€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BdE Neue Helvetica 55 Roman" pitchFamily="34" charset="0"/>
              </a:rPr>
              <a:t>	...</a:t>
            </a:r>
          </a:p>
          <a:p>
            <a:endParaRPr lang="en-GB" sz="1600" dirty="0" smtClean="0">
              <a:solidFill>
                <a:schemeClr val="tx1"/>
              </a:solidFill>
              <a:latin typeface="BdE Neue Helvetica 55 Roman" pitchFamily="34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BdE Neue Helvetica 55 Roman" pitchFamily="34" charset="0"/>
            </a:endParaRPr>
          </a:p>
        </p:txBody>
      </p:sp>
      <p:sp>
        <p:nvSpPr>
          <p:cNvPr id="123" name="122 Recortar rectángulo de esquina sencilla"/>
          <p:cNvSpPr/>
          <p:nvPr/>
        </p:nvSpPr>
        <p:spPr bwMode="auto">
          <a:xfrm>
            <a:off x="3357554" y="1312857"/>
            <a:ext cx="2516195" cy="1517642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BdE Neue Helvetica 55 Roman" pitchFamily="34" charset="0"/>
              </a:rPr>
              <a:t>Tables def (2012)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24" name="123 Recortar rectángulo de esquina sencilla"/>
          <p:cNvSpPr/>
          <p:nvPr/>
        </p:nvSpPr>
        <p:spPr bwMode="auto">
          <a:xfrm>
            <a:off x="6511120" y="982664"/>
            <a:ext cx="2178858" cy="874700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tx1"/>
                </a:solidFill>
                <a:latin typeface="BdE Neue Helvetica 55 Roman" pitchFamily="34" charset="0"/>
              </a:rPr>
              <a:t>Base elements dictionary (v2012)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26" name="125 Recortar rectángulo de esquina sencilla"/>
          <p:cNvSpPr/>
          <p:nvPr/>
        </p:nvSpPr>
        <p:spPr bwMode="auto">
          <a:xfrm>
            <a:off x="6511120" y="2071678"/>
            <a:ext cx="2178858" cy="990608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Dimensions dictionary (v2012)</a:t>
            </a:r>
          </a:p>
        </p:txBody>
      </p:sp>
      <p:cxnSp>
        <p:nvCxnSpPr>
          <p:cNvPr id="128" name="127 Conector curvado"/>
          <p:cNvCxnSpPr>
            <a:endCxn id="123" idx="3"/>
          </p:cNvCxnSpPr>
          <p:nvPr/>
        </p:nvCxnSpPr>
        <p:spPr bwMode="auto">
          <a:xfrm flipV="1">
            <a:off x="2143108" y="1312857"/>
            <a:ext cx="2472544" cy="285752"/>
          </a:xfrm>
          <a:prstGeom prst="curvedConnector4">
            <a:avLst>
              <a:gd name="adj1" fmla="val 24559"/>
              <a:gd name="adj2" fmla="val 1799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129 CuadroTexto"/>
          <p:cNvSpPr txBox="1"/>
          <p:nvPr/>
        </p:nvSpPr>
        <p:spPr>
          <a:xfrm>
            <a:off x="2143108" y="644110"/>
            <a:ext cx="2755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URL: http://.../2012/file.xsd</a:t>
            </a:r>
            <a:endParaRPr lang="en-GB" sz="1600" dirty="0"/>
          </a:p>
        </p:txBody>
      </p:sp>
      <p:sp>
        <p:nvSpPr>
          <p:cNvPr id="136" name="135 Recortar rectángulo de esquina sencilla"/>
          <p:cNvSpPr/>
          <p:nvPr/>
        </p:nvSpPr>
        <p:spPr bwMode="auto">
          <a:xfrm>
            <a:off x="3190331" y="2303465"/>
            <a:ext cx="1000132" cy="982659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  <a:latin typeface="BdE Neue Helvetica 55 Roman" pitchFamily="34" charset="0"/>
              </a:rPr>
              <a:t>Table CA (2012)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37" name="136 Recortar rectángulo de esquina sencilla"/>
          <p:cNvSpPr/>
          <p:nvPr/>
        </p:nvSpPr>
        <p:spPr bwMode="auto">
          <a:xfrm>
            <a:off x="5107786" y="2303465"/>
            <a:ext cx="1000132" cy="982659"/>
          </a:xfrm>
          <a:prstGeom prst="snip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  <a:latin typeface="BdE Neue Helvetica 55 Roman" pitchFamily="34" charset="0"/>
              </a:rPr>
              <a:t>Table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tx1"/>
                </a:solidFill>
                <a:latin typeface="BdE Neue Helvetica 55 Roman" pitchFamily="34" charset="0"/>
              </a:rPr>
              <a:t>CR (2012)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139" name="138 Conector curvado"/>
          <p:cNvCxnSpPr>
            <a:endCxn id="136" idx="3"/>
          </p:cNvCxnSpPr>
          <p:nvPr/>
        </p:nvCxnSpPr>
        <p:spPr bwMode="auto">
          <a:xfrm rot="5400000">
            <a:off x="3586680" y="1961082"/>
            <a:ext cx="446101" cy="23866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142 Forma"/>
          <p:cNvCxnSpPr>
            <a:endCxn id="137" idx="3"/>
          </p:cNvCxnSpPr>
          <p:nvPr/>
        </p:nvCxnSpPr>
        <p:spPr bwMode="auto">
          <a:xfrm>
            <a:off x="4786314" y="1857364"/>
            <a:ext cx="821538" cy="44610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143 CuadroTexto"/>
          <p:cNvSpPr txBox="1"/>
          <p:nvPr/>
        </p:nvSpPr>
        <p:spPr>
          <a:xfrm>
            <a:off x="3812168" y="1963956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URL: ./table-ca.xml</a:t>
            </a:r>
          </a:p>
          <a:p>
            <a:r>
              <a:rPr lang="en-GB" sz="1400" dirty="0" smtClean="0"/>
              <a:t>URL: ./table-cr.xml</a:t>
            </a:r>
            <a:endParaRPr lang="en-GB" sz="1400" dirty="0"/>
          </a:p>
        </p:txBody>
      </p:sp>
      <p:cxnSp>
        <p:nvCxnSpPr>
          <p:cNvPr id="148" name="147 Forma"/>
          <p:cNvCxnSpPr>
            <a:endCxn id="124" idx="2"/>
          </p:cNvCxnSpPr>
          <p:nvPr/>
        </p:nvCxnSpPr>
        <p:spPr bwMode="auto">
          <a:xfrm rot="5400000" flipH="1" flipV="1">
            <a:off x="5388435" y="1707815"/>
            <a:ext cx="1410485" cy="83488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149 Conector curvado"/>
          <p:cNvCxnSpPr/>
          <p:nvPr/>
        </p:nvCxnSpPr>
        <p:spPr bwMode="auto">
          <a:xfrm flipV="1">
            <a:off x="5676235" y="2487176"/>
            <a:ext cx="834885" cy="3433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150 CuadroTexto"/>
          <p:cNvSpPr txBox="1"/>
          <p:nvPr/>
        </p:nvSpPr>
        <p:spPr>
          <a:xfrm>
            <a:off x="5607852" y="1780245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URL: ../base.xml</a:t>
            </a:r>
          </a:p>
          <a:p>
            <a:r>
              <a:rPr lang="en-GB" sz="1400" dirty="0" smtClean="0"/>
              <a:t>URL: ./dim.xml</a:t>
            </a:r>
            <a:endParaRPr lang="en-GB" sz="1400" dirty="0"/>
          </a:p>
        </p:txBody>
      </p:sp>
      <p:grpSp>
        <p:nvGrpSpPr>
          <p:cNvPr id="173" name="172 Grupo"/>
          <p:cNvGrpSpPr/>
          <p:nvPr/>
        </p:nvGrpSpPr>
        <p:grpSpPr>
          <a:xfrm>
            <a:off x="231776" y="1751008"/>
            <a:ext cx="8458202" cy="3838576"/>
            <a:chOff x="231776" y="1751008"/>
            <a:chExt cx="8458202" cy="3838576"/>
          </a:xfrm>
        </p:grpSpPr>
        <p:grpSp>
          <p:nvGrpSpPr>
            <p:cNvPr id="163" name="162 Grupo"/>
            <p:cNvGrpSpPr/>
            <p:nvPr/>
          </p:nvGrpSpPr>
          <p:grpSpPr>
            <a:xfrm>
              <a:off x="3190331" y="3286124"/>
              <a:ext cx="5499647" cy="2303460"/>
              <a:chOff x="3076834" y="2732093"/>
              <a:chExt cx="5499647" cy="2303460"/>
            </a:xfrm>
          </p:grpSpPr>
          <p:sp>
            <p:nvSpPr>
              <p:cNvPr id="152" name="151 Recortar rectángulo de esquina sencilla"/>
              <p:cNvSpPr/>
              <p:nvPr/>
            </p:nvSpPr>
            <p:spPr bwMode="auto">
              <a:xfrm>
                <a:off x="3244057" y="3062286"/>
                <a:ext cx="2516195" cy="1517642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600" dirty="0" smtClean="0">
                    <a:solidFill>
                      <a:schemeClr val="tx1"/>
                    </a:solidFill>
                    <a:latin typeface="BdE Neue Helvetica 55 Roman" pitchFamily="34" charset="0"/>
                  </a:rPr>
                  <a:t>Tables def (2014)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153" name="152 Recortar rectángulo de esquina sencilla"/>
              <p:cNvSpPr/>
              <p:nvPr/>
            </p:nvSpPr>
            <p:spPr bwMode="auto">
              <a:xfrm>
                <a:off x="6397623" y="2732093"/>
                <a:ext cx="2178858" cy="874700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600" dirty="0" smtClean="0">
                    <a:solidFill>
                      <a:schemeClr val="tx1"/>
                    </a:solidFill>
                    <a:latin typeface="BdE Neue Helvetica 55 Roman" pitchFamily="34" charset="0"/>
                  </a:rPr>
                  <a:t>Base elements dictionary (v2014)</a:t>
                </a:r>
                <a:endPara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154" name="153 Recortar rectángulo de esquina sencilla"/>
              <p:cNvSpPr/>
              <p:nvPr/>
            </p:nvSpPr>
            <p:spPr bwMode="auto">
              <a:xfrm>
                <a:off x="6397623" y="3821107"/>
                <a:ext cx="2178858" cy="990608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Dimensions dictionary (v2014)</a:t>
                </a:r>
              </a:p>
            </p:txBody>
          </p:sp>
          <p:sp>
            <p:nvSpPr>
              <p:cNvPr id="155" name="154 Recortar rectángulo de esquina sencilla"/>
              <p:cNvSpPr/>
              <p:nvPr/>
            </p:nvSpPr>
            <p:spPr bwMode="auto">
              <a:xfrm>
                <a:off x="3076834" y="4052894"/>
                <a:ext cx="1000132" cy="982659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800" dirty="0" smtClean="0">
                    <a:solidFill>
                      <a:schemeClr val="tx1"/>
                    </a:solidFill>
                    <a:latin typeface="BdE Neue Helvetica 55 Roman" pitchFamily="34" charset="0"/>
                  </a:rPr>
                  <a:t>Table CA (2014)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156" name="155 Recortar rectángulo de esquina sencilla"/>
              <p:cNvSpPr/>
              <p:nvPr/>
            </p:nvSpPr>
            <p:spPr bwMode="auto">
              <a:xfrm>
                <a:off x="4994289" y="4052894"/>
                <a:ext cx="1000132" cy="982659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800" dirty="0" smtClean="0">
                    <a:solidFill>
                      <a:schemeClr val="tx1"/>
                    </a:solidFill>
                    <a:latin typeface="BdE Neue Helvetica 55 Roman" pitchFamily="34" charset="0"/>
                  </a:rPr>
                  <a:t>Table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800" dirty="0" smtClean="0">
                    <a:solidFill>
                      <a:schemeClr val="tx1"/>
                    </a:solidFill>
                    <a:latin typeface="BdE Neue Helvetica 55 Roman" pitchFamily="34" charset="0"/>
                  </a:rPr>
                  <a:t>CR (2014)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cxnSp>
            <p:nvCxnSpPr>
              <p:cNvPr id="157" name="156 Conector curvado"/>
              <p:cNvCxnSpPr>
                <a:endCxn id="155" idx="3"/>
              </p:cNvCxnSpPr>
              <p:nvPr/>
            </p:nvCxnSpPr>
            <p:spPr bwMode="auto">
              <a:xfrm rot="5400000">
                <a:off x="3473183" y="3710511"/>
                <a:ext cx="446101" cy="238665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8" name="157 Forma"/>
              <p:cNvCxnSpPr>
                <a:endCxn id="156" idx="3"/>
              </p:cNvCxnSpPr>
              <p:nvPr/>
            </p:nvCxnSpPr>
            <p:spPr bwMode="auto">
              <a:xfrm>
                <a:off x="4672817" y="3606793"/>
                <a:ext cx="821538" cy="446101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9" name="158 CuadroTexto"/>
              <p:cNvSpPr txBox="1"/>
              <p:nvPr/>
            </p:nvSpPr>
            <p:spPr>
              <a:xfrm>
                <a:off x="3698671" y="3713385"/>
                <a:ext cx="17956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URL: ./table-ca.xml</a:t>
                </a:r>
              </a:p>
              <a:p>
                <a:r>
                  <a:rPr lang="en-GB" sz="1400" dirty="0" smtClean="0"/>
                  <a:t>URL: ./table-cr.xml</a:t>
                </a:r>
                <a:endParaRPr lang="en-GB" sz="1400" dirty="0"/>
              </a:p>
            </p:txBody>
          </p:sp>
          <p:cxnSp>
            <p:nvCxnSpPr>
              <p:cNvPr id="160" name="159 Forma"/>
              <p:cNvCxnSpPr>
                <a:endCxn id="153" idx="2"/>
              </p:cNvCxnSpPr>
              <p:nvPr/>
            </p:nvCxnSpPr>
            <p:spPr bwMode="auto">
              <a:xfrm rot="5400000" flipH="1" flipV="1">
                <a:off x="5274937" y="3457245"/>
                <a:ext cx="1410487" cy="834885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1" name="160 Conector curvado"/>
              <p:cNvCxnSpPr/>
              <p:nvPr/>
            </p:nvCxnSpPr>
            <p:spPr bwMode="auto">
              <a:xfrm flipV="1">
                <a:off x="5562738" y="4236605"/>
                <a:ext cx="834885" cy="343323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2" name="161 CuadroTexto"/>
              <p:cNvSpPr txBox="1"/>
              <p:nvPr/>
            </p:nvSpPr>
            <p:spPr>
              <a:xfrm>
                <a:off x="5494355" y="3529674"/>
                <a:ext cx="1577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URL: ../base.xml</a:t>
                </a:r>
              </a:p>
              <a:p>
                <a:r>
                  <a:rPr lang="en-GB" sz="1400" dirty="0" smtClean="0"/>
                  <a:t>URL: ./dim.xml</a:t>
                </a:r>
                <a:endParaRPr lang="en-GB" sz="1400" dirty="0"/>
              </a:p>
            </p:txBody>
          </p:sp>
        </p:grpSp>
        <p:cxnSp>
          <p:nvCxnSpPr>
            <p:cNvPr id="164" name="127 Conector curvado"/>
            <p:cNvCxnSpPr>
              <a:endCxn id="152" idx="2"/>
            </p:cNvCxnSpPr>
            <p:nvPr/>
          </p:nvCxnSpPr>
          <p:spPr bwMode="auto">
            <a:xfrm rot="16200000" flipH="1">
              <a:off x="1514467" y="2532050"/>
              <a:ext cx="2624129" cy="1062046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8" name="167 CuadroTexto"/>
            <p:cNvSpPr txBox="1"/>
            <p:nvPr/>
          </p:nvSpPr>
          <p:spPr>
            <a:xfrm>
              <a:off x="231776" y="3914428"/>
              <a:ext cx="2755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URL: http://.../2014/file.xsd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ABSOLUTE / RELATIVE URLs AND URI RESOLVERS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Absolute URLs must be used across domains</a:t>
            </a:r>
          </a:p>
          <a:p>
            <a:pPr lvl="1"/>
            <a:r>
              <a:rPr lang="en-GB" dirty="0" smtClean="0"/>
              <a:t>From instance files to taxonomy files   (</a:t>
            </a:r>
            <a:r>
              <a:rPr lang="en-US" dirty="0" smtClean="0">
                <a:hlinkClick r:id="rId3"/>
              </a:rPr>
              <a:t>link to BDE taxonomy catalog</a:t>
            </a:r>
            <a:r>
              <a:rPr lang="en-US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From national taxonomy extensions to European files</a:t>
            </a:r>
          </a:p>
          <a:p>
            <a:pPr lvl="1"/>
            <a:r>
              <a:rPr lang="en-GB" dirty="0" smtClean="0"/>
              <a:t>Between taxonomies from different authorities</a:t>
            </a:r>
          </a:p>
          <a:p>
            <a:r>
              <a:rPr lang="en-GB" dirty="0" smtClean="0"/>
              <a:t>Relative URLs should be used inside a domain</a:t>
            </a:r>
          </a:p>
          <a:p>
            <a:endParaRPr lang="en-GB" dirty="0" smtClean="0"/>
          </a:p>
          <a:p>
            <a:r>
              <a:rPr lang="en-GB" dirty="0" smtClean="0"/>
              <a:t>URI resolvers (e.g. OASIS </a:t>
            </a:r>
            <a:r>
              <a:rPr lang="en-GB" dirty="0" err="1" smtClean="0"/>
              <a:t>catalog</a:t>
            </a:r>
            <a:r>
              <a:rPr lang="en-GB" dirty="0" smtClean="0"/>
              <a:t>) should be used to map external URLs to internal ones in production systems</a:t>
            </a:r>
          </a:p>
          <a:p>
            <a:pPr lvl="1"/>
            <a:r>
              <a:rPr lang="en-GB" dirty="0" smtClean="0"/>
              <a:t>Solves security issues</a:t>
            </a:r>
          </a:p>
          <a:p>
            <a:pPr lvl="1"/>
            <a:r>
              <a:rPr lang="en-GB" dirty="0" smtClean="0"/>
              <a:t>Improves reliability</a:t>
            </a:r>
          </a:p>
          <a:p>
            <a:pPr lvl="1"/>
            <a:r>
              <a:rPr lang="en-GB" dirty="0" smtClean="0"/>
              <a:t>Improves availability</a:t>
            </a:r>
          </a:p>
          <a:p>
            <a:pPr lvl="1"/>
            <a:r>
              <a:rPr lang="en-GB" dirty="0" smtClean="0"/>
              <a:t>Folder structure independency</a:t>
            </a:r>
          </a:p>
          <a:p>
            <a:pPr lvl="1"/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22</a:t>
            </a:fld>
            <a:endParaRPr lang="es-ES_tradnl" dirty="0"/>
          </a:p>
        </p:txBody>
      </p:sp>
      <p:grpSp>
        <p:nvGrpSpPr>
          <p:cNvPr id="8" name="7 Grupo"/>
          <p:cNvGrpSpPr/>
          <p:nvPr/>
        </p:nvGrpSpPr>
        <p:grpSpPr>
          <a:xfrm>
            <a:off x="2143108" y="2357430"/>
            <a:ext cx="6854844" cy="4500570"/>
            <a:chOff x="2143108" y="2357430"/>
            <a:chExt cx="6854844" cy="4500570"/>
          </a:xfrm>
        </p:grpSpPr>
        <p:sp>
          <p:nvSpPr>
            <p:cNvPr id="7" name="6 Explosión 2"/>
            <p:cNvSpPr/>
            <p:nvPr/>
          </p:nvSpPr>
          <p:spPr bwMode="auto">
            <a:xfrm>
              <a:off x="2143108" y="2357430"/>
              <a:ext cx="6854844" cy="4500570"/>
            </a:xfrm>
            <a:prstGeom prst="irregularSeal2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GB" smtClean="0">
                <a:solidFill>
                  <a:srgbClr val="FF0000"/>
                </a:solidFill>
              </a:endParaRPr>
            </a:p>
          </p:txBody>
        </p:sp>
        <p:sp>
          <p:nvSpPr>
            <p:cNvPr id="6" name="5 Rectángulo redondeado"/>
            <p:cNvSpPr/>
            <p:nvPr/>
          </p:nvSpPr>
          <p:spPr bwMode="auto">
            <a:xfrm>
              <a:off x="3071802" y="3643314"/>
              <a:ext cx="5240399" cy="2286016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Two common implementation mistakes</a:t>
              </a:r>
            </a:p>
            <a:p>
              <a:endParaRPr lang="en-GB" dirty="0" smtClean="0">
                <a:solidFill>
                  <a:srgbClr val="FF0000"/>
                </a:solidFill>
              </a:endParaRPr>
            </a:p>
            <a:p>
              <a:pPr>
                <a:buFontTx/>
                <a:buChar char="-"/>
              </a:pPr>
              <a:r>
                <a:rPr lang="en-GB" dirty="0" smtClean="0"/>
                <a:t>Use of relative URLs in instance files</a:t>
              </a:r>
            </a:p>
            <a:p>
              <a:pPr>
                <a:buFontTx/>
                <a:buChar char="-"/>
              </a:pPr>
              <a:r>
                <a:rPr lang="en-GB" dirty="0" smtClean="0"/>
                <a:t>XML files cache systems based on:</a:t>
              </a:r>
            </a:p>
            <a:p>
              <a:pPr lvl="1">
                <a:buFontTx/>
                <a:buChar char="-"/>
              </a:pPr>
              <a:r>
                <a:rPr lang="en-GB" dirty="0" smtClean="0"/>
                <a:t>Namespace</a:t>
              </a:r>
            </a:p>
            <a:p>
              <a:pPr lvl="1"/>
              <a:r>
                <a:rPr lang="en-GB" dirty="0" smtClean="0"/>
                <a:t>- File name (not complete URL)</a:t>
              </a:r>
            </a:p>
            <a:p>
              <a:pPr algn="ctr">
                <a:buFontTx/>
                <a:buNone/>
              </a:pPr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W3C XML SCHEMA EXCERPT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processor is free to access or construct components using means of its own choosing</a:t>
            </a:r>
          </a:p>
          <a:p>
            <a:endParaRPr lang="en-US" dirty="0" smtClean="0"/>
          </a:p>
          <a:p>
            <a:r>
              <a:rPr lang="en-US" dirty="0" smtClean="0"/>
              <a:t>When a </a:t>
            </a:r>
            <a:r>
              <a:rPr lang="en-US" dirty="0" err="1" smtClean="0"/>
              <a:t>schemaLocation</a:t>
            </a:r>
            <a:r>
              <a:rPr lang="en-US" dirty="0" smtClean="0"/>
              <a:t> is present, it must contain a single URI reference which the schema author warrants will resolve to a serialization of a </a:t>
            </a:r>
            <a:r>
              <a:rPr lang="en-US" dirty="0" smtClean="0">
                <a:hlinkClick r:id="" action="ppaction://hlinkfile"/>
              </a:rPr>
              <a:t>·schema document·</a:t>
            </a:r>
            <a:r>
              <a:rPr lang="en-US" dirty="0" smtClean="0"/>
              <a:t> containing the component(s) in the </a:t>
            </a:r>
            <a:r>
              <a:rPr lang="en-US" dirty="0" smtClean="0">
                <a:hlinkClick r:id="" action="ppaction://hlinkfile"/>
              </a:rPr>
              <a:t>&lt;import&gt;</a:t>
            </a:r>
            <a:r>
              <a:rPr lang="en-US" dirty="0" err="1" smtClean="0"/>
              <a:t>ed</a:t>
            </a:r>
            <a:r>
              <a:rPr lang="en-US" dirty="0" smtClean="0"/>
              <a:t> namespace referred to elsewhere in the containing schema document.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23</a:t>
            </a:fld>
            <a:endParaRPr lang="es-ES_trad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CREDIT INSTITUTIONS SOLVED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24</a:t>
            </a:fld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8599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2" name="21 Trapecio"/>
          <p:cNvSpPr/>
          <p:nvPr/>
        </p:nvSpPr>
        <p:spPr bwMode="auto">
          <a:xfrm>
            <a:off x="231777" y="1468448"/>
            <a:ext cx="4054472" cy="1285884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TAXONOMY 2012</a:t>
            </a:r>
          </a:p>
          <a:p>
            <a:pPr algn="ctr"/>
            <a:r>
              <a:rPr lang="en-GB" dirty="0" smtClean="0"/>
              <a:t>Assets =&gt;</a:t>
            </a:r>
          </a:p>
          <a:p>
            <a:pPr algn="ctr"/>
            <a:r>
              <a:rPr lang="en-GB" dirty="0" smtClean="0"/>
              <a:t> </a:t>
            </a:r>
            <a:r>
              <a:rPr lang="en-GB" sz="1400" dirty="0" smtClean="0"/>
              <a:t>{http://www.eurofiling.info/base}/mi1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3" name="22 Trapecio"/>
          <p:cNvSpPr/>
          <p:nvPr/>
        </p:nvSpPr>
        <p:spPr bwMode="auto">
          <a:xfrm>
            <a:off x="4687904" y="1468448"/>
            <a:ext cx="4054472" cy="1285884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TAXONOMY 2014</a:t>
            </a:r>
          </a:p>
          <a:p>
            <a:pPr algn="ctr"/>
            <a:r>
              <a:rPr lang="en-GB" dirty="0" smtClean="0"/>
              <a:t>Assets =&gt;</a:t>
            </a:r>
          </a:p>
          <a:p>
            <a:pPr algn="ctr"/>
            <a:r>
              <a:rPr lang="en-GB" dirty="0" smtClean="0"/>
              <a:t> </a:t>
            </a:r>
            <a:r>
              <a:rPr lang="en-GB" sz="1400" dirty="0" smtClean="0"/>
              <a:t>{http://www.eurofiling.info/base}/mi1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7" name="26 Disco magnético"/>
          <p:cNvSpPr/>
          <p:nvPr/>
        </p:nvSpPr>
        <p:spPr bwMode="auto">
          <a:xfrm>
            <a:off x="3794929" y="4876295"/>
            <a:ext cx="1785950" cy="106181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grpSp>
        <p:nvGrpSpPr>
          <p:cNvPr id="3" name="23 Grupo"/>
          <p:cNvGrpSpPr/>
          <p:nvPr/>
        </p:nvGrpSpPr>
        <p:grpSpPr>
          <a:xfrm>
            <a:off x="1669981" y="4344950"/>
            <a:ext cx="1660601" cy="1593163"/>
            <a:chOff x="384528" y="1223258"/>
            <a:chExt cx="2976657" cy="2848001"/>
          </a:xfrm>
        </p:grpSpPr>
        <p:pic>
          <p:nvPicPr>
            <p:cNvPr id="25" name="Picture 16" descr="C:\WINNT\Profiles\infvmp\Archivos temporales de Internet\Content.IE5\MN6SR1UL\MC90021554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528" y="1223258"/>
              <a:ext cx="2976657" cy="2569809"/>
            </a:xfrm>
            <a:prstGeom prst="rect">
              <a:avLst/>
            </a:prstGeom>
            <a:noFill/>
          </p:spPr>
        </p:pic>
        <p:pic>
          <p:nvPicPr>
            <p:cNvPr id="26" name="Picture 5" descr="C:\Archivos de programa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220" y="2173111"/>
              <a:ext cx="2000108" cy="1898148"/>
            </a:xfrm>
            <a:prstGeom prst="rect">
              <a:avLst/>
            </a:prstGeom>
            <a:noFill/>
          </p:spPr>
        </p:pic>
      </p:grpSp>
      <p:sp>
        <p:nvSpPr>
          <p:cNvPr id="28" name="27 Rombo"/>
          <p:cNvSpPr/>
          <p:nvPr/>
        </p:nvSpPr>
        <p:spPr bwMode="auto">
          <a:xfrm>
            <a:off x="4321968" y="5592140"/>
            <a:ext cx="71438" cy="45719"/>
          </a:xfrm>
          <a:prstGeom prst="diamond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30" name="29 Conector curvado"/>
          <p:cNvCxnSpPr>
            <a:endCxn id="22" idx="2"/>
          </p:cNvCxnSpPr>
          <p:nvPr/>
        </p:nvCxnSpPr>
        <p:spPr bwMode="auto">
          <a:xfrm rot="16200000" flipV="1">
            <a:off x="1935165" y="3078180"/>
            <a:ext cx="2746370" cy="20986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33 Conector curvado"/>
          <p:cNvCxnSpPr/>
          <p:nvPr/>
        </p:nvCxnSpPr>
        <p:spPr bwMode="auto">
          <a:xfrm rot="5400000" flipH="1" flipV="1">
            <a:off x="4327928" y="2784091"/>
            <a:ext cx="2746371" cy="26868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40 Grupo"/>
          <p:cNvGrpSpPr/>
          <p:nvPr/>
        </p:nvGrpSpPr>
        <p:grpSpPr>
          <a:xfrm>
            <a:off x="3717426" y="4182064"/>
            <a:ext cx="1280524" cy="1164310"/>
            <a:chOff x="2864877" y="3648295"/>
            <a:chExt cx="1280524" cy="116431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864877" y="3648295"/>
              <a:ext cx="1280524" cy="1164310"/>
              <a:chOff x="1632" y="1248"/>
              <a:chExt cx="2682" cy="2286"/>
            </a:xfrm>
          </p:grpSpPr>
          <p:sp>
            <p:nvSpPr>
              <p:cNvPr id="4099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GB"/>
              </a:p>
            </p:txBody>
          </p:sp>
          <p:sp>
            <p:nvSpPr>
              <p:cNvPr id="4100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GB"/>
              </a:p>
            </p:txBody>
          </p:sp>
          <p:sp>
            <p:nvSpPr>
              <p:cNvPr id="4101" name="AutoShape 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GB"/>
              </a:p>
            </p:txBody>
          </p:sp>
        </p:grpSp>
        <p:sp>
          <p:nvSpPr>
            <p:cNvPr id="40" name="39 CuadroTexto"/>
            <p:cNvSpPr txBox="1"/>
            <p:nvPr/>
          </p:nvSpPr>
          <p:spPr>
            <a:xfrm>
              <a:off x="3068277" y="410362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/>
            </a:p>
          </p:txBody>
        </p:sp>
      </p:grpSp>
      <p:pic>
        <p:nvPicPr>
          <p:cNvPr id="1029" name="Picture 5" descr="C:\Documents and Settings\Administrador\Configuración local\Archivos temporales de Internet\Content.IE5\8PNA163P\MC90023740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3857" y="3449422"/>
            <a:ext cx="1350830" cy="990638"/>
          </a:xfrm>
          <a:prstGeom prst="rect">
            <a:avLst/>
          </a:prstGeom>
          <a:noFill/>
        </p:spPr>
      </p:pic>
      <p:pic>
        <p:nvPicPr>
          <p:cNvPr id="32" name="Picture 5" descr="C:\Documents and Settings\Administrador\Configuración local\Archivos temporales de Internet\Content.IE5\8PNA163P\MC90023740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1945" y="3590220"/>
            <a:ext cx="1350830" cy="990638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2189277" y="378195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337472" y="393435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ANALYSTS SOLVED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25</a:t>
            </a:fld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8599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3" name="23 Grupo"/>
          <p:cNvGrpSpPr/>
          <p:nvPr/>
        </p:nvGrpSpPr>
        <p:grpSpPr>
          <a:xfrm>
            <a:off x="1166845" y="4262427"/>
            <a:ext cx="1660601" cy="1593163"/>
            <a:chOff x="384528" y="1223258"/>
            <a:chExt cx="2976657" cy="2848001"/>
          </a:xfrm>
        </p:grpSpPr>
        <p:pic>
          <p:nvPicPr>
            <p:cNvPr id="25" name="Picture 16" descr="C:\WINNT\Profiles\infvmp\Archivos temporales de Internet\Content.IE5\MN6SR1UL\MC90021554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528" y="1223258"/>
              <a:ext cx="2976657" cy="2569809"/>
            </a:xfrm>
            <a:prstGeom prst="rect">
              <a:avLst/>
            </a:prstGeom>
            <a:noFill/>
          </p:spPr>
        </p:pic>
        <p:pic>
          <p:nvPicPr>
            <p:cNvPr id="26" name="Picture 5" descr="C:\Archivos de programa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220" y="2173111"/>
              <a:ext cx="2000108" cy="1898148"/>
            </a:xfrm>
            <a:prstGeom prst="rect">
              <a:avLst/>
            </a:prstGeom>
            <a:noFill/>
          </p:spPr>
        </p:pic>
      </p:grpSp>
      <p:sp>
        <p:nvSpPr>
          <p:cNvPr id="29" name="28 Esquina doblada"/>
          <p:cNvSpPr/>
          <p:nvPr/>
        </p:nvSpPr>
        <p:spPr bwMode="auto">
          <a:xfrm>
            <a:off x="758094" y="982664"/>
            <a:ext cx="3036835" cy="1881327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 2013 Balance Sheet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 smtClean="0"/>
              <a:t>(2012 TAXONOMY)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{...}/Assets 20.000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1" name="30 Esquina doblada"/>
          <p:cNvSpPr/>
          <p:nvPr/>
        </p:nvSpPr>
        <p:spPr bwMode="auto">
          <a:xfrm>
            <a:off x="5130501" y="982664"/>
            <a:ext cx="3036835" cy="1881327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  2014 Balance Sheet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0" dirty="0" smtClean="0"/>
              <a:t>(2014 TAXONOMY)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{...}/Assets 26.000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2" name="31 Esquina doblada"/>
          <p:cNvSpPr/>
          <p:nvPr/>
        </p:nvSpPr>
        <p:spPr bwMode="auto">
          <a:xfrm>
            <a:off x="2827445" y="3759174"/>
            <a:ext cx="3036835" cy="2096416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pic>
        <p:nvPicPr>
          <p:cNvPr id="5122" name="Picture 2" descr="C:\Documents and Settings\Administrador\Configuración local\Archivos temporales de Internet\Content.IE5\8PNA163P\MM90028319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416" y="3686078"/>
            <a:ext cx="2217369" cy="2169512"/>
          </a:xfrm>
          <a:prstGeom prst="rect">
            <a:avLst/>
          </a:prstGeom>
          <a:noFill/>
        </p:spPr>
      </p:pic>
      <p:sp>
        <p:nvSpPr>
          <p:cNvPr id="33" name="32 Flecha abajo"/>
          <p:cNvSpPr/>
          <p:nvPr/>
        </p:nvSpPr>
        <p:spPr bwMode="auto">
          <a:xfrm rot="19696607">
            <a:off x="3096566" y="2686101"/>
            <a:ext cx="771940" cy="12429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5" name="34 Flecha abajo"/>
          <p:cNvSpPr/>
          <p:nvPr/>
        </p:nvSpPr>
        <p:spPr bwMode="auto">
          <a:xfrm rot="1652005">
            <a:off x="5031327" y="2684035"/>
            <a:ext cx="771940" cy="124296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validation rules SOLVED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26</a:t>
            </a:fld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5046" y="1300119"/>
            <a:ext cx="888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Validation rules that compare data in FINREP, COREP and STATISTICS</a:t>
            </a:r>
            <a:endParaRPr lang="en-GB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97301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08816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20330" y="2285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19" name="18 Pentágono"/>
          <p:cNvSpPr/>
          <p:nvPr/>
        </p:nvSpPr>
        <p:spPr bwMode="auto">
          <a:xfrm>
            <a:off x="349430" y="2928934"/>
            <a:ext cx="2143140" cy="500066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COREP</a:t>
            </a:r>
          </a:p>
        </p:txBody>
      </p:sp>
      <p:sp>
        <p:nvSpPr>
          <p:cNvPr id="20" name="19 Cheurón"/>
          <p:cNvSpPr/>
          <p:nvPr/>
        </p:nvSpPr>
        <p:spPr bwMode="auto">
          <a:xfrm>
            <a:off x="2341966" y="2928934"/>
            <a:ext cx="2436620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1" name="20 Cheurón"/>
          <p:cNvSpPr/>
          <p:nvPr/>
        </p:nvSpPr>
        <p:spPr bwMode="auto">
          <a:xfrm>
            <a:off x="4564272" y="2928934"/>
            <a:ext cx="2222306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2" name="21 Cheurón"/>
          <p:cNvSpPr/>
          <p:nvPr/>
        </p:nvSpPr>
        <p:spPr bwMode="auto">
          <a:xfrm>
            <a:off x="6625042" y="2928934"/>
            <a:ext cx="2222306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3" name="22 Pentágono"/>
          <p:cNvSpPr/>
          <p:nvPr/>
        </p:nvSpPr>
        <p:spPr bwMode="auto">
          <a:xfrm>
            <a:off x="349430" y="3581400"/>
            <a:ext cx="3071834" cy="500066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FINREP</a:t>
            </a:r>
          </a:p>
        </p:txBody>
      </p:sp>
      <p:sp>
        <p:nvSpPr>
          <p:cNvPr id="24" name="23 Cheurón"/>
          <p:cNvSpPr/>
          <p:nvPr/>
        </p:nvSpPr>
        <p:spPr bwMode="auto">
          <a:xfrm>
            <a:off x="3206950" y="3581400"/>
            <a:ext cx="3000395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5" name="24 Cheurón"/>
          <p:cNvSpPr/>
          <p:nvPr/>
        </p:nvSpPr>
        <p:spPr bwMode="auto">
          <a:xfrm>
            <a:off x="6008897" y="3581400"/>
            <a:ext cx="2838451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7" name="26 Pentágono"/>
          <p:cNvSpPr/>
          <p:nvPr/>
        </p:nvSpPr>
        <p:spPr bwMode="auto">
          <a:xfrm>
            <a:off x="349430" y="4233866"/>
            <a:ext cx="3929090" cy="500066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BdE Neue Helvetica 55 Roman" pitchFamily="34" charset="0"/>
              </a:rPr>
              <a:t>STATISTICS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9" name="28 Cheurón"/>
          <p:cNvSpPr/>
          <p:nvPr/>
        </p:nvSpPr>
        <p:spPr bwMode="auto">
          <a:xfrm>
            <a:off x="5492965" y="4233866"/>
            <a:ext cx="3354383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30" name="29 Cheurón"/>
          <p:cNvSpPr/>
          <p:nvPr/>
        </p:nvSpPr>
        <p:spPr bwMode="auto">
          <a:xfrm>
            <a:off x="4064207" y="4233866"/>
            <a:ext cx="1643074" cy="5000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 bwMode="auto">
          <a:xfrm rot="5400000">
            <a:off x="823093" y="4179099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33 Conector recto de flecha"/>
          <p:cNvCxnSpPr/>
          <p:nvPr/>
        </p:nvCxnSpPr>
        <p:spPr bwMode="auto">
          <a:xfrm rot="5400000">
            <a:off x="1750993" y="4179099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34 Conector recto de flecha"/>
          <p:cNvCxnSpPr/>
          <p:nvPr/>
        </p:nvCxnSpPr>
        <p:spPr bwMode="auto">
          <a:xfrm rot="5400000">
            <a:off x="2608249" y="4179099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35 Conector recto de flecha"/>
          <p:cNvCxnSpPr/>
          <p:nvPr/>
        </p:nvCxnSpPr>
        <p:spPr bwMode="auto">
          <a:xfrm rot="5400000">
            <a:off x="3527627" y="4233072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36 Conector recto de flecha"/>
          <p:cNvCxnSpPr/>
          <p:nvPr/>
        </p:nvCxnSpPr>
        <p:spPr bwMode="auto">
          <a:xfrm rot="5400000">
            <a:off x="4179885" y="4233072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37 Conector recto de flecha"/>
          <p:cNvCxnSpPr/>
          <p:nvPr/>
        </p:nvCxnSpPr>
        <p:spPr bwMode="auto">
          <a:xfrm rot="5400000">
            <a:off x="4673812" y="4233072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38 Conector recto de flecha"/>
          <p:cNvCxnSpPr/>
          <p:nvPr/>
        </p:nvCxnSpPr>
        <p:spPr bwMode="auto">
          <a:xfrm rot="5400000">
            <a:off x="5394331" y="4233072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39 Conector recto de flecha"/>
          <p:cNvCxnSpPr/>
          <p:nvPr/>
        </p:nvCxnSpPr>
        <p:spPr bwMode="auto">
          <a:xfrm rot="5400000">
            <a:off x="6108711" y="4233072"/>
            <a:ext cx="207170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40 CuadroTexto"/>
          <p:cNvSpPr txBox="1"/>
          <p:nvPr/>
        </p:nvSpPr>
        <p:spPr>
          <a:xfrm>
            <a:off x="2786050" y="5494066"/>
            <a:ext cx="3895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Validation rules x 1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000100" y="2857496"/>
            <a:ext cx="7143800" cy="871538"/>
          </a:xfrm>
        </p:spPr>
        <p:txBody>
          <a:bodyPr/>
          <a:lstStyle/>
          <a:p>
            <a:pPr algn="ctr"/>
            <a:r>
              <a:rPr lang="en-GB" sz="2800" dirty="0" smtClean="0"/>
              <a:t>Problem 3: missing link between tables published and the taxonomy DICTIONARY</a:t>
            </a:r>
            <a:endParaRPr lang="en-GB" sz="2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27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FOR INSTANCE preparers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28</a:t>
            </a:fld>
            <a:endParaRPr lang="es-ES_trad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1069201"/>
            <a:ext cx="3916359" cy="498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565328" y="3723363"/>
            <a:ext cx="4432624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GB" sz="1200" dirty="0" smtClean="0"/>
          </a:p>
          <a:p>
            <a:pPr algn="ctr"/>
            <a:r>
              <a:rPr lang="en-GB" sz="1600" dirty="0" smtClean="0"/>
              <a:t>XBRL REPRESENTATION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base item: p-cm-</a:t>
            </a:r>
            <a:r>
              <a:rPr lang="en-GB" sz="1200" dirty="0" err="1" smtClean="0"/>
              <a:t>ca:CreditRiskCapitalRequirements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d-</a:t>
            </a:r>
            <a:r>
              <a:rPr lang="en-GB" sz="1200" dirty="0" err="1" smtClean="0"/>
              <a:t>cr:CreditRiskDimension</a:t>
            </a:r>
            <a:r>
              <a:rPr lang="en-GB" sz="1200" dirty="0" smtClean="0"/>
              <a:t> = </a:t>
            </a:r>
          </a:p>
          <a:p>
            <a:r>
              <a:rPr lang="en-GB" sz="1200" dirty="0" smtClean="0"/>
              <a:t>           d-</a:t>
            </a:r>
            <a:r>
              <a:rPr lang="en-GB" sz="1200" dirty="0" err="1" smtClean="0"/>
              <a:t>cr:CreditRiskSACreditCounterpartyCreditDelivery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d-</a:t>
            </a:r>
            <a:r>
              <a:rPr lang="en-GB" sz="1200" dirty="0" err="1" smtClean="0"/>
              <a:t>ec:ExposureClassDimension</a:t>
            </a:r>
            <a:r>
              <a:rPr lang="en-GB" sz="1200" dirty="0" smtClean="0"/>
              <a:t> = </a:t>
            </a:r>
          </a:p>
          <a:p>
            <a:r>
              <a:rPr lang="en-GB" sz="1200" dirty="0" smtClean="0"/>
              <a:t>           d-</a:t>
            </a:r>
            <a:r>
              <a:rPr lang="en-GB" sz="1200" dirty="0" err="1" smtClean="0"/>
              <a:t>ec:SAECRegionalGovernmentsLocalAuthorities</a:t>
            </a:r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</p:txBody>
      </p:sp>
      <p:cxnSp>
        <p:nvCxnSpPr>
          <p:cNvPr id="11" name="10 Conector curvado"/>
          <p:cNvCxnSpPr/>
          <p:nvPr/>
        </p:nvCxnSpPr>
        <p:spPr bwMode="auto">
          <a:xfrm flipV="1">
            <a:off x="3786182" y="5000636"/>
            <a:ext cx="779146" cy="6429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CuadroTexto"/>
          <p:cNvSpPr txBox="1"/>
          <p:nvPr/>
        </p:nvSpPr>
        <p:spPr>
          <a:xfrm>
            <a:off x="3276742" y="3723363"/>
            <a:ext cx="174278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dirty="0" smtClean="0">
                <a:solidFill>
                  <a:srgbClr val="FF0000"/>
                </a:solidFill>
              </a:rPr>
              <a:t>?</a:t>
            </a:r>
            <a:endParaRPr lang="en-GB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533" y="2217122"/>
            <a:ext cx="3934145" cy="285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for software developers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29</a:t>
            </a:fld>
            <a:endParaRPr lang="es-ES_tradnl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49871" y="3585579"/>
            <a:ext cx="1994904" cy="1873019"/>
            <a:chOff x="1632" y="1248"/>
            <a:chExt cx="2682" cy="2286"/>
          </a:xfrm>
        </p:grpSpPr>
        <p:sp>
          <p:nvSpPr>
            <p:cNvPr id="8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GB"/>
            </a:p>
          </p:txBody>
        </p:sp>
        <p:sp>
          <p:nvSpPr>
            <p:cNvPr id="9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GB"/>
            </a:p>
          </p:txBody>
        </p:sp>
        <p:sp>
          <p:nvSpPr>
            <p:cNvPr id="10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GB"/>
            </a:p>
          </p:txBody>
        </p:sp>
      </p:grpSp>
      <p:sp>
        <p:nvSpPr>
          <p:cNvPr id="11" name="10 Trapecio"/>
          <p:cNvSpPr/>
          <p:nvPr/>
        </p:nvSpPr>
        <p:spPr bwMode="auto">
          <a:xfrm>
            <a:off x="500034" y="1859932"/>
            <a:ext cx="2557622" cy="71438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TAXONOMY</a:t>
            </a:r>
          </a:p>
        </p:txBody>
      </p:sp>
      <p:sp>
        <p:nvSpPr>
          <p:cNvPr id="12" name="11 Esquina doblada"/>
          <p:cNvSpPr/>
          <p:nvPr/>
        </p:nvSpPr>
        <p:spPr bwMode="auto">
          <a:xfrm>
            <a:off x="107560" y="3207043"/>
            <a:ext cx="2554273" cy="1158294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Balance Sheet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XBRL file</a:t>
            </a:r>
          </a:p>
        </p:txBody>
      </p:sp>
      <p:cxnSp>
        <p:nvCxnSpPr>
          <p:cNvPr id="14" name="13 Conector curvado"/>
          <p:cNvCxnSpPr>
            <a:stCxn id="12" idx="0"/>
            <a:endCxn id="11" idx="2"/>
          </p:cNvCxnSpPr>
          <p:nvPr/>
        </p:nvCxnSpPr>
        <p:spPr bwMode="auto">
          <a:xfrm rot="5400000" flipH="1" flipV="1">
            <a:off x="1265406" y="2693604"/>
            <a:ext cx="632731" cy="39414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14 Flecha a la derecha con bandas"/>
          <p:cNvSpPr/>
          <p:nvPr/>
        </p:nvSpPr>
        <p:spPr bwMode="auto">
          <a:xfrm rot="2526959">
            <a:off x="2447519" y="3705612"/>
            <a:ext cx="1089065" cy="64810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16" name="15 Flecha a la derecha con bandas"/>
          <p:cNvSpPr/>
          <p:nvPr/>
        </p:nvSpPr>
        <p:spPr bwMode="auto">
          <a:xfrm rot="19610119">
            <a:off x="5209125" y="3830676"/>
            <a:ext cx="1089065" cy="648100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365331" y="787678"/>
            <a:ext cx="2546202" cy="2797900"/>
            <a:chOff x="3365331" y="787678"/>
            <a:chExt cx="2546202" cy="2797900"/>
          </a:xfrm>
        </p:grpSpPr>
        <p:sp>
          <p:nvSpPr>
            <p:cNvPr id="19" name="18 Flecha a la derecha con bandas"/>
            <p:cNvSpPr/>
            <p:nvPr/>
          </p:nvSpPr>
          <p:spPr bwMode="auto">
            <a:xfrm rot="5400000">
              <a:off x="4092295" y="2716996"/>
              <a:ext cx="1089065" cy="648100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21" name="20 Pergamino horizontal"/>
            <p:cNvSpPr/>
            <p:nvPr/>
          </p:nvSpPr>
          <p:spPr bwMode="auto">
            <a:xfrm>
              <a:off x="3365331" y="787678"/>
              <a:ext cx="2546202" cy="1874832"/>
            </a:xfrm>
            <a:prstGeom prst="horizontalScroll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FORMAT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INFORMATION</a:t>
              </a: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3939385" y="568653"/>
            <a:ext cx="174278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dirty="0" smtClean="0">
                <a:solidFill>
                  <a:srgbClr val="FF0000"/>
                </a:solidFill>
              </a:rPr>
              <a:t>?</a:t>
            </a:r>
            <a:endParaRPr lang="en-GB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1000100" y="2857496"/>
            <a:ext cx="7143800" cy="871538"/>
          </a:xfrm>
        </p:spPr>
        <p:txBody>
          <a:bodyPr/>
          <a:lstStyle/>
          <a:p>
            <a:pPr algn="ctr"/>
            <a:r>
              <a:rPr lang="en-GB" sz="2800" dirty="0" smtClean="0"/>
              <a:t>Problem 1: ISOLATED TAXONOMIES</a:t>
            </a:r>
            <a:endParaRPr lang="en-GB" sz="2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 ON LEGAL REFERENCES AND LABELS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30</a:t>
            </a:fld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6" y="1285860"/>
            <a:ext cx="62484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CuadroTexto"/>
          <p:cNvSpPr txBox="1"/>
          <p:nvPr/>
        </p:nvSpPr>
        <p:spPr>
          <a:xfrm>
            <a:off x="419100" y="4960950"/>
            <a:ext cx="7937500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XBRL Labels and References are limited to </a:t>
            </a:r>
          </a:p>
          <a:p>
            <a:r>
              <a:rPr lang="en-GB" dirty="0" smtClean="0"/>
              <a:t>individual elements !!!</a:t>
            </a:r>
          </a:p>
        </p:txBody>
      </p:sp>
      <p:sp>
        <p:nvSpPr>
          <p:cNvPr id="22" name="21 Elipse"/>
          <p:cNvSpPr/>
          <p:nvPr/>
        </p:nvSpPr>
        <p:spPr bwMode="auto">
          <a:xfrm>
            <a:off x="5125331" y="3462338"/>
            <a:ext cx="1428760" cy="3571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ON THE VALIDATIONS DEFINITION PROCESS and error </a:t>
            </a:r>
            <a:r>
              <a:rPr lang="en-GB" dirty="0" err="1" smtClean="0"/>
              <a:t>REPorting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5113" y="989015"/>
            <a:ext cx="3049587" cy="4408486"/>
          </a:xfrm>
        </p:spPr>
        <p:txBody>
          <a:bodyPr/>
          <a:lstStyle/>
          <a:p>
            <a:r>
              <a:rPr lang="en-GB" sz="1200" dirty="0" smtClean="0"/>
              <a:t>Validation rules for table XXX </a:t>
            </a:r>
          </a:p>
          <a:p>
            <a:r>
              <a:rPr lang="en-GB" sz="1200" dirty="0" smtClean="0"/>
              <a:t>0003 = 0004 + 0005 + 0006 + 0010 </a:t>
            </a:r>
          </a:p>
          <a:p>
            <a:r>
              <a:rPr lang="en-GB" sz="1200" dirty="0" smtClean="0"/>
              <a:t>0006 = 0007 + 0008 + 0009 </a:t>
            </a:r>
          </a:p>
          <a:p>
            <a:r>
              <a:rPr lang="en-GB" sz="1200" dirty="0" smtClean="0"/>
              <a:t>0017 = 0018 + 0019 + 0020 + 0024 </a:t>
            </a:r>
          </a:p>
          <a:p>
            <a:r>
              <a:rPr lang="en-GB" sz="1200" dirty="0" smtClean="0"/>
              <a:t>0020 = 0021 + 0022 + 0023 </a:t>
            </a:r>
          </a:p>
          <a:p>
            <a:r>
              <a:rPr lang="en-GB" sz="1200" dirty="0" smtClean="0"/>
              <a:t>0053 = 0054 + 0055 + 0056 + 0060 </a:t>
            </a:r>
          </a:p>
          <a:p>
            <a:r>
              <a:rPr lang="en-GB" sz="1200" dirty="0" smtClean="0"/>
              <a:t>0056 = 0057 + 0058 + 0059 </a:t>
            </a:r>
          </a:p>
          <a:p>
            <a:r>
              <a:rPr lang="en-GB" sz="1200" dirty="0" smtClean="0"/>
              <a:t>0067 = 0068 + 0069 + 0070 + 0074 </a:t>
            </a:r>
          </a:p>
          <a:p>
            <a:r>
              <a:rPr lang="en-GB" sz="1200" dirty="0" smtClean="0"/>
              <a:t>0070 = 0071 + 0072 + 0073 </a:t>
            </a:r>
          </a:p>
          <a:p>
            <a:r>
              <a:rPr lang="en-GB" sz="1200" dirty="0" smtClean="0"/>
              <a:t>0103 = 0104 + 0105 + 0106 + 0110 </a:t>
            </a:r>
          </a:p>
          <a:p>
            <a:r>
              <a:rPr lang="en-GB" sz="1200" dirty="0" smtClean="0"/>
              <a:t>0106 = 0107 + 0108 + 0109 </a:t>
            </a:r>
          </a:p>
          <a:p>
            <a:r>
              <a:rPr lang="en-GB" sz="1200" dirty="0" smtClean="0"/>
              <a:t>0117 = 0118 + 0119 + 0120 + 0124 </a:t>
            </a:r>
          </a:p>
          <a:p>
            <a:r>
              <a:rPr lang="en-GB" sz="1200" dirty="0" smtClean="0"/>
              <a:t>0120 = 0121 + 0122 + 0123 </a:t>
            </a:r>
          </a:p>
          <a:p>
            <a:r>
              <a:rPr lang="en-GB" sz="1200" dirty="0" smtClean="0"/>
              <a:t>0153 = 0154 + 0155 + 0156 + 0160 </a:t>
            </a:r>
          </a:p>
          <a:p>
            <a:r>
              <a:rPr lang="en-GB" sz="1200" dirty="0" smtClean="0"/>
              <a:t>...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31</a:t>
            </a:fld>
            <a:endParaRPr lang="es-ES_trad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8423" y="952499"/>
            <a:ext cx="7611589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9 Grupo"/>
          <p:cNvGrpSpPr/>
          <p:nvPr/>
        </p:nvGrpSpPr>
        <p:grpSpPr>
          <a:xfrm>
            <a:off x="0" y="939800"/>
            <a:ext cx="8608645" cy="4978063"/>
            <a:chOff x="0" y="939800"/>
            <a:chExt cx="8608645" cy="4978063"/>
          </a:xfrm>
        </p:grpSpPr>
        <p:sp>
          <p:nvSpPr>
            <p:cNvPr id="7" name="6 Rectángulo redondeado"/>
            <p:cNvSpPr/>
            <p:nvPr/>
          </p:nvSpPr>
          <p:spPr bwMode="auto">
            <a:xfrm>
              <a:off x="0" y="939800"/>
              <a:ext cx="3175000" cy="49022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8" name="7 Flecha a la derecha con bandas"/>
            <p:cNvSpPr/>
            <p:nvPr/>
          </p:nvSpPr>
          <p:spPr bwMode="auto">
            <a:xfrm>
              <a:off x="3263900" y="4826000"/>
              <a:ext cx="901700" cy="584200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267200" y="4902200"/>
              <a:ext cx="4341445" cy="1015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Becomes a single XBRL Formula</a:t>
              </a:r>
            </a:p>
            <a:p>
              <a:endParaRPr lang="en-GB" dirty="0" smtClean="0"/>
            </a:p>
            <a:p>
              <a:pPr algn="ctr"/>
              <a:r>
                <a:rPr lang="en-GB" dirty="0" smtClean="0"/>
                <a:t>$x = sum($breakdown)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ON error </a:t>
            </a:r>
            <a:r>
              <a:rPr lang="en-GB" dirty="0" err="1" smtClean="0"/>
              <a:t>REPorting</a:t>
            </a:r>
            <a:r>
              <a:rPr lang="en-GB" dirty="0" smtClean="0"/>
              <a:t> capabilities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32</a:t>
            </a:fld>
            <a:endParaRPr lang="es-ES_tradnl" dirty="0"/>
          </a:p>
        </p:txBody>
      </p:sp>
      <p:grpSp>
        <p:nvGrpSpPr>
          <p:cNvPr id="6" name="5 Grupo"/>
          <p:cNvGrpSpPr/>
          <p:nvPr/>
        </p:nvGrpSpPr>
        <p:grpSpPr>
          <a:xfrm>
            <a:off x="359128" y="1473200"/>
            <a:ext cx="2180871" cy="2692400"/>
            <a:chOff x="384528" y="1223258"/>
            <a:chExt cx="2976657" cy="2848001"/>
          </a:xfrm>
        </p:grpSpPr>
        <p:pic>
          <p:nvPicPr>
            <p:cNvPr id="7" name="Picture 16" descr="C:\WINNT\Profiles\infvmp\Archivos temporales de Internet\Content.IE5\MN6SR1UL\MC90021554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528" y="1223258"/>
              <a:ext cx="2976657" cy="2569809"/>
            </a:xfrm>
            <a:prstGeom prst="rect">
              <a:avLst/>
            </a:prstGeom>
            <a:noFill/>
          </p:spPr>
        </p:pic>
        <p:pic>
          <p:nvPicPr>
            <p:cNvPr id="8" name="Picture 5" descr="C:\Archivos de programa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220" y="2173111"/>
              <a:ext cx="2000108" cy="1898148"/>
            </a:xfrm>
            <a:prstGeom prst="rect">
              <a:avLst/>
            </a:prstGeom>
            <a:noFill/>
          </p:spPr>
        </p:pic>
      </p:grpSp>
      <p:pic>
        <p:nvPicPr>
          <p:cNvPr id="11" name="Picture 15" descr="C:\WINNT\Profiles\infvmp\Archivos temporales de Internet\Content.IE5\2VGL7VXS\MC90032239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689" y="1275644"/>
            <a:ext cx="2399094" cy="2426685"/>
          </a:xfrm>
          <a:prstGeom prst="rect">
            <a:avLst/>
          </a:prstGeom>
          <a:noFill/>
        </p:spPr>
      </p:pic>
      <p:pic>
        <p:nvPicPr>
          <p:cNvPr id="9" name="Picture 12" descr="C:\WINNT\Profiles\infvmp\Archivos temporales de Internet\Content.IE5\UP1O04Q2\MC900431616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7128" y="2296054"/>
            <a:ext cx="1828800" cy="1828800"/>
          </a:xfrm>
          <a:prstGeom prst="rect">
            <a:avLst/>
          </a:prstGeom>
          <a:noFill/>
        </p:spPr>
      </p:pic>
      <p:grpSp>
        <p:nvGrpSpPr>
          <p:cNvPr id="17" name="16 Grupo"/>
          <p:cNvGrpSpPr/>
          <p:nvPr/>
        </p:nvGrpSpPr>
        <p:grpSpPr>
          <a:xfrm>
            <a:off x="3111500" y="2038643"/>
            <a:ext cx="2108200" cy="1364957"/>
            <a:chOff x="2971800" y="2127543"/>
            <a:chExt cx="2108200" cy="1364957"/>
          </a:xfrm>
        </p:grpSpPr>
        <p:sp>
          <p:nvSpPr>
            <p:cNvPr id="5" name="4 Esquina doblada"/>
            <p:cNvSpPr/>
            <p:nvPr/>
          </p:nvSpPr>
          <p:spPr bwMode="auto">
            <a:xfrm>
              <a:off x="3180961" y="2127543"/>
              <a:ext cx="1568839" cy="1158294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INSTANCE DOCUMENT</a:t>
              </a:r>
            </a:p>
          </p:txBody>
        </p:sp>
        <p:sp>
          <p:nvSpPr>
            <p:cNvPr id="13" name="12 Flecha a la derecha con bandas"/>
            <p:cNvSpPr/>
            <p:nvPr/>
          </p:nvSpPr>
          <p:spPr bwMode="auto">
            <a:xfrm>
              <a:off x="2971800" y="2959100"/>
              <a:ext cx="2108200" cy="533400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171700" y="3276600"/>
            <a:ext cx="3708400" cy="2946400"/>
            <a:chOff x="2171700" y="3276600"/>
            <a:chExt cx="3708400" cy="2946400"/>
          </a:xfrm>
        </p:grpSpPr>
        <p:sp>
          <p:nvSpPr>
            <p:cNvPr id="14" name="13 Flecha a la derecha con bandas"/>
            <p:cNvSpPr/>
            <p:nvPr/>
          </p:nvSpPr>
          <p:spPr bwMode="auto">
            <a:xfrm rot="10800000">
              <a:off x="2171700" y="3276600"/>
              <a:ext cx="3708400" cy="825500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sp>
          <p:nvSpPr>
            <p:cNvPr id="15" name="14 Esquina doblada"/>
            <p:cNvSpPr/>
            <p:nvPr/>
          </p:nvSpPr>
          <p:spPr bwMode="auto">
            <a:xfrm>
              <a:off x="2901561" y="3670301"/>
              <a:ext cx="2457839" cy="2552699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ERROR REPORT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800" dirty="0" smtClean="0"/>
            </a:p>
            <a:p>
              <a:pPr algn="ctr"/>
              <a:r>
                <a:rPr lang="en-GB" sz="1800" dirty="0" smtClean="0"/>
                <a:t>The following test in table XXX has failed:</a:t>
              </a:r>
            </a:p>
            <a:p>
              <a:pPr algn="ctr"/>
              <a:endParaRPr lang="en-GB" sz="1800" dirty="0" smtClean="0"/>
            </a:p>
            <a:p>
              <a:pPr algn="ctr"/>
              <a:r>
                <a:rPr lang="en-GB" sz="1800" dirty="0" smtClean="0"/>
                <a:t>0003 = 0004 + 0005 + 0006 + 0010 !!!!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825" y="2505075"/>
            <a:ext cx="55911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rendering information must be included in </a:t>
            </a:r>
            <a:r>
              <a:rPr lang="en-GB" dirty="0" err="1" smtClean="0"/>
              <a:t>xbrl</a:t>
            </a:r>
            <a:r>
              <a:rPr lang="en-GB" dirty="0" smtClean="0"/>
              <a:t> taxonomies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Rendering approach suggested to XBRL Int., implemented in </a:t>
            </a:r>
            <a:r>
              <a:rPr lang="en-GB" dirty="0" err="1" smtClean="0"/>
              <a:t>Banco</a:t>
            </a:r>
            <a:r>
              <a:rPr lang="en-GB" dirty="0" smtClean="0"/>
              <a:t> de </a:t>
            </a:r>
            <a:r>
              <a:rPr lang="en-GB" dirty="0" err="1" smtClean="0"/>
              <a:t>España’s</a:t>
            </a:r>
            <a:r>
              <a:rPr lang="en-GB" dirty="0" smtClean="0"/>
              <a:t> ECB statistics </a:t>
            </a:r>
            <a:r>
              <a:rPr lang="en-GB" dirty="0" smtClean="0"/>
              <a:t>project and to be implemented in FINREP and COREP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33</a:t>
            </a:fld>
            <a:endParaRPr lang="es-ES_tradnl" dirty="0"/>
          </a:p>
        </p:txBody>
      </p:sp>
      <p:sp>
        <p:nvSpPr>
          <p:cNvPr id="5" name="4 Rectángulo"/>
          <p:cNvSpPr/>
          <p:nvPr/>
        </p:nvSpPr>
        <p:spPr>
          <a:xfrm>
            <a:off x="348343" y="34398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Table</a:t>
            </a:r>
            <a:endParaRPr lang="en-GB" dirty="0"/>
          </a:p>
        </p:txBody>
      </p:sp>
      <p:sp>
        <p:nvSpPr>
          <p:cNvPr id="6" name="5 Rectángulo"/>
          <p:cNvSpPr/>
          <p:nvPr/>
        </p:nvSpPr>
        <p:spPr>
          <a:xfrm>
            <a:off x="1692460" y="4012366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Axys</a:t>
            </a:r>
            <a:r>
              <a:rPr lang="en-GB" dirty="0"/>
              <a:t> (X)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1500264" y="5167501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Axys</a:t>
            </a:r>
            <a:r>
              <a:rPr lang="en-GB" dirty="0"/>
              <a:t> (Y)</a:t>
            </a: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1524893" y="2415558"/>
            <a:ext cx="2209800" cy="47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 smtClean="0"/>
              <a:t>Axys</a:t>
            </a:r>
            <a:r>
              <a:rPr lang="en-GB" dirty="0" smtClean="0"/>
              <a:t> 1 </a:t>
            </a:r>
            <a:r>
              <a:rPr lang="en-GB" dirty="0"/>
              <a:t>(Z)</a:t>
            </a:r>
            <a:endParaRPr lang="en-GB" dirty="0"/>
          </a:p>
        </p:txBody>
      </p:sp>
      <p:cxnSp>
        <p:nvCxnSpPr>
          <p:cNvPr id="9" name="8 Conector recto de flecha"/>
          <p:cNvCxnSpPr>
            <a:stCxn id="5" idx="3"/>
            <a:endCxn id="6" idx="1"/>
          </p:cNvCxnSpPr>
          <p:nvPr/>
        </p:nvCxnSpPr>
        <p:spPr>
          <a:xfrm>
            <a:off x="1262743" y="3897086"/>
            <a:ext cx="429717" cy="53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stCxn id="5" idx="3"/>
            <a:endCxn id="7" idx="1"/>
          </p:cNvCxnSpPr>
          <p:nvPr/>
        </p:nvCxnSpPr>
        <p:spPr>
          <a:xfrm>
            <a:off x="1262743" y="3897086"/>
            <a:ext cx="237521" cy="1689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3"/>
            <a:endCxn id="8" idx="1"/>
          </p:cNvCxnSpPr>
          <p:nvPr/>
        </p:nvCxnSpPr>
        <p:spPr>
          <a:xfrm flipV="1">
            <a:off x="1262743" y="2654330"/>
            <a:ext cx="262150" cy="124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curvado"/>
          <p:cNvCxnSpPr>
            <a:stCxn id="6" idx="3"/>
          </p:cNvCxnSpPr>
          <p:nvPr/>
        </p:nvCxnSpPr>
        <p:spPr bwMode="auto">
          <a:xfrm flipV="1">
            <a:off x="3902260" y="3972393"/>
            <a:ext cx="1644101" cy="45907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28 Conector curvado"/>
          <p:cNvCxnSpPr>
            <a:stCxn id="7" idx="3"/>
          </p:cNvCxnSpPr>
          <p:nvPr/>
        </p:nvCxnSpPr>
        <p:spPr bwMode="auto">
          <a:xfrm>
            <a:off x="3710064" y="5586601"/>
            <a:ext cx="472192" cy="55936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36 Rectángulo"/>
          <p:cNvSpPr/>
          <p:nvPr/>
        </p:nvSpPr>
        <p:spPr>
          <a:xfrm>
            <a:off x="1752244" y="3137584"/>
            <a:ext cx="2209800" cy="477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 smtClean="0"/>
              <a:t>Axys</a:t>
            </a:r>
            <a:r>
              <a:rPr lang="en-GB" dirty="0" smtClean="0"/>
              <a:t> 2 </a:t>
            </a:r>
            <a:r>
              <a:rPr lang="en-GB" dirty="0"/>
              <a:t>(Z)</a:t>
            </a:r>
            <a:endParaRPr lang="en-GB" dirty="0"/>
          </a:p>
        </p:txBody>
      </p:sp>
      <p:cxnSp>
        <p:nvCxnSpPr>
          <p:cNvPr id="39" name="38 Conector recto de flecha"/>
          <p:cNvCxnSpPr>
            <a:stCxn id="5" idx="3"/>
            <a:endCxn id="37" idx="1"/>
          </p:cNvCxnSpPr>
          <p:nvPr/>
        </p:nvCxnSpPr>
        <p:spPr bwMode="auto">
          <a:xfrm flipV="1">
            <a:off x="1262743" y="3376356"/>
            <a:ext cx="489501" cy="520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48 Conector curvado"/>
          <p:cNvCxnSpPr>
            <a:stCxn id="8" idx="3"/>
          </p:cNvCxnSpPr>
          <p:nvPr/>
        </p:nvCxnSpPr>
        <p:spPr bwMode="auto">
          <a:xfrm>
            <a:off x="3734693" y="2654330"/>
            <a:ext cx="2561176" cy="34370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49 Conector curvado"/>
          <p:cNvCxnSpPr>
            <a:stCxn id="37" idx="3"/>
          </p:cNvCxnSpPr>
          <p:nvPr/>
        </p:nvCxnSpPr>
        <p:spPr bwMode="auto">
          <a:xfrm flipV="1">
            <a:off x="3962044" y="3177915"/>
            <a:ext cx="2333825" cy="19844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825" y="2505075"/>
            <a:ext cx="55911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Axys</a:t>
            </a:r>
            <a:r>
              <a:rPr lang="en-GB" dirty="0" smtClean="0"/>
              <a:t> detail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34</a:t>
            </a:fld>
            <a:endParaRPr lang="es-ES_tradnl" dirty="0"/>
          </a:p>
        </p:txBody>
      </p:sp>
      <p:graphicFrame>
        <p:nvGraphicFramePr>
          <p:cNvPr id="50178" name="3 Marcador de contenido"/>
          <p:cNvGraphicFramePr>
            <a:graphicFrameLocks noChangeAspect="1"/>
          </p:cNvGraphicFramePr>
          <p:nvPr/>
        </p:nvGraphicFramePr>
        <p:xfrm>
          <a:off x="179882" y="1449049"/>
          <a:ext cx="4179888" cy="4064000"/>
        </p:xfrm>
        <a:graphic>
          <a:graphicData uri="http://schemas.openxmlformats.org/presentationml/2006/ole">
            <p:oleObj spid="_x0000_s50178" name="Organization Chart" r:id="rId4" imgW="3651120" imgH="3549600" progId="OrgPlusWOPX.4">
              <p:embed followColorScheme="full"/>
            </p:oleObj>
          </a:graphicData>
        </a:graphic>
      </p:graphicFrame>
      <p:sp>
        <p:nvSpPr>
          <p:cNvPr id="20" name="8 CuadroTexto"/>
          <p:cNvSpPr txBox="1">
            <a:spLocks noChangeArrowheads="1"/>
          </p:cNvSpPr>
          <p:nvPr/>
        </p:nvSpPr>
        <p:spPr bwMode="auto">
          <a:xfrm>
            <a:off x="5864901" y="920646"/>
            <a:ext cx="2825750" cy="12001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Primary item: </a:t>
            </a:r>
            <a:r>
              <a:rPr lang="en-GB" i="1" dirty="0"/>
              <a:t>Assets</a:t>
            </a:r>
          </a:p>
          <a:p>
            <a:r>
              <a:rPr lang="en-GB" dirty="0"/>
              <a:t>Amount:</a:t>
            </a:r>
            <a:r>
              <a:rPr lang="en-GB" i="1" dirty="0"/>
              <a:t> Carrying amount</a:t>
            </a:r>
          </a:p>
          <a:p>
            <a:r>
              <a:rPr lang="en-GB" dirty="0"/>
              <a:t>Category: </a:t>
            </a:r>
            <a:r>
              <a:rPr lang="en-GB" i="1" dirty="0"/>
              <a:t>Held for trading</a:t>
            </a:r>
          </a:p>
          <a:p>
            <a:r>
              <a:rPr lang="en-GB" dirty="0"/>
              <a:t>Cons. Scope: </a:t>
            </a:r>
            <a:r>
              <a:rPr lang="en-GB" i="1" dirty="0"/>
              <a:t>CRD</a:t>
            </a:r>
          </a:p>
        </p:txBody>
      </p:sp>
      <p:cxnSp>
        <p:nvCxnSpPr>
          <p:cNvPr id="21" name="20 Conector recto de flecha"/>
          <p:cNvCxnSpPr>
            <a:endCxn id="20" idx="1"/>
          </p:cNvCxnSpPr>
          <p:nvPr/>
        </p:nvCxnSpPr>
        <p:spPr>
          <a:xfrm rot="5400000" flipH="1" flipV="1">
            <a:off x="3797742" y="1545472"/>
            <a:ext cx="2091909" cy="20424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/ DICTIONARY LINK PROBLEMS SOLVED!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Instance preparers: </a:t>
            </a:r>
            <a:r>
              <a:rPr lang="en-GB" dirty="0" smtClean="0">
                <a:hlinkClick r:id="rId2"/>
              </a:rPr>
              <a:t>Link to COREP tax viewer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Instance visualization tools: </a:t>
            </a:r>
            <a:r>
              <a:rPr lang="en-GB" dirty="0" smtClean="0">
                <a:hlinkClick r:id="rId3"/>
              </a:rPr>
              <a:t>Link to ECB statistics instance editor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Labels and references</a:t>
            </a:r>
          </a:p>
          <a:p>
            <a:endParaRPr lang="en-GB" dirty="0" smtClean="0"/>
          </a:p>
          <a:p>
            <a:r>
              <a:rPr lang="en-GB" dirty="0" smtClean="0"/>
              <a:t>Validations definition process improved</a:t>
            </a:r>
          </a:p>
          <a:p>
            <a:endParaRPr lang="en-GB" dirty="0" smtClean="0"/>
          </a:p>
          <a:p>
            <a:r>
              <a:rPr lang="en-GB" dirty="0" smtClean="0"/>
              <a:t>Table oriented error reporting possible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35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approach:</a:t>
            </a:r>
          </a:p>
          <a:p>
            <a:pPr lvl="1"/>
            <a:r>
              <a:rPr lang="en-GB" dirty="0" smtClean="0"/>
              <a:t>Solves some limitations on current taxonomies</a:t>
            </a:r>
          </a:p>
          <a:p>
            <a:pPr lvl="1"/>
            <a:r>
              <a:rPr lang="en-GB" dirty="0" smtClean="0"/>
              <a:t>It will also enable new features</a:t>
            </a:r>
          </a:p>
          <a:p>
            <a:pPr lvl="1"/>
            <a:endParaRPr lang="en-GB" dirty="0"/>
          </a:p>
          <a:p>
            <a:r>
              <a:rPr lang="en-GB" dirty="0" smtClean="0"/>
              <a:t>It is important to be familiar with these changes</a:t>
            </a:r>
          </a:p>
          <a:p>
            <a:endParaRPr lang="en-GB" dirty="0" smtClean="0"/>
          </a:p>
          <a:p>
            <a:r>
              <a:rPr lang="en-GB" dirty="0" smtClean="0"/>
              <a:t>XBRL standard approach. Not blindly aligned to “best practices”</a:t>
            </a:r>
          </a:p>
          <a:p>
            <a:endParaRPr lang="en-GB" dirty="0" smtClean="0"/>
          </a:p>
          <a:p>
            <a:r>
              <a:rPr lang="en-GB" dirty="0" smtClean="0"/>
              <a:t>It may raise bugs in current products and implementations 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36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COREP AND FINREP DICTIONARIES ARE ISOLATED</a:t>
            </a:r>
            <a:endParaRPr lang="en-GB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2268" name="Picture 220" descr="C:\WINNT\Profiles\infvmp\Archivos temporales de Internet\Content.IE5\MN6SR1UL\MP900144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275644"/>
            <a:ext cx="1709914" cy="4673600"/>
          </a:xfrm>
          <a:prstGeom prst="rect">
            <a:avLst/>
          </a:prstGeom>
          <a:noFill/>
        </p:spPr>
      </p:pic>
      <p:sp>
        <p:nvSpPr>
          <p:cNvPr id="8" name="7 Trapecio"/>
          <p:cNvSpPr/>
          <p:nvPr/>
        </p:nvSpPr>
        <p:spPr bwMode="auto">
          <a:xfrm>
            <a:off x="428596" y="2857496"/>
            <a:ext cx="2589766" cy="1415854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COREP 2006</a:t>
            </a:r>
          </a:p>
        </p:txBody>
      </p:sp>
      <p:sp>
        <p:nvSpPr>
          <p:cNvPr id="9" name="8 Trapecio"/>
          <p:cNvSpPr/>
          <p:nvPr/>
        </p:nvSpPr>
        <p:spPr bwMode="auto">
          <a:xfrm>
            <a:off x="6159501" y="2857496"/>
            <a:ext cx="2589766" cy="1415854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FINREP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A COMMON DICTIONARY OF CONCEPTS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5</a:t>
            </a:fld>
            <a:endParaRPr lang="es-ES_tradnl" dirty="0"/>
          </a:p>
        </p:txBody>
      </p:sp>
      <p:grpSp>
        <p:nvGrpSpPr>
          <p:cNvPr id="130" name="129 Grupo"/>
          <p:cNvGrpSpPr/>
          <p:nvPr/>
        </p:nvGrpSpPr>
        <p:grpSpPr>
          <a:xfrm>
            <a:off x="231776" y="1335960"/>
            <a:ext cx="8766176" cy="1614311"/>
            <a:chOff x="231776" y="1335960"/>
            <a:chExt cx="8766176" cy="1614311"/>
          </a:xfrm>
        </p:grpSpPr>
        <p:grpSp>
          <p:nvGrpSpPr>
            <p:cNvPr id="12" name="11 Grupo"/>
            <p:cNvGrpSpPr/>
            <p:nvPr/>
          </p:nvGrpSpPr>
          <p:grpSpPr>
            <a:xfrm>
              <a:off x="1727907" y="1335960"/>
              <a:ext cx="7270045" cy="1614311"/>
              <a:chOff x="231776" y="1335960"/>
              <a:chExt cx="7270045" cy="1614311"/>
            </a:xfrm>
          </p:grpSpPr>
          <p:sp>
            <p:nvSpPr>
              <p:cNvPr id="5" name="4 Rectángulo redondeado"/>
              <p:cNvSpPr/>
              <p:nvPr/>
            </p:nvSpPr>
            <p:spPr bwMode="auto">
              <a:xfrm>
                <a:off x="231776" y="1335960"/>
                <a:ext cx="7270045" cy="161431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dE Neue Helvetica 55 Roman" pitchFamily="34" charset="0"/>
                  </a:rPr>
                  <a:t>* Assets</a:t>
                </a: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612684" y="2100339"/>
                <a:ext cx="26019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* Changes in assets</a:t>
                </a:r>
                <a:endParaRPr lang="en-GB" dirty="0"/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1931099" y="1500174"/>
                <a:ext cx="29133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* Capital requirements</a:t>
                </a:r>
                <a:endParaRPr lang="en-GB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3387780" y="1900284"/>
                <a:ext cx="2685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* Counterparty (Dim)</a:t>
                </a:r>
                <a:endParaRPr lang="en-GB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387780" y="2343171"/>
                <a:ext cx="3857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* Public sector (Dom member)</a:t>
                </a:r>
                <a:endParaRPr lang="en-GB" dirty="0"/>
              </a:p>
            </p:txBody>
          </p:sp>
        </p:grpSp>
        <p:sp>
          <p:nvSpPr>
            <p:cNvPr id="13" name="12 Pentágono"/>
            <p:cNvSpPr/>
            <p:nvPr/>
          </p:nvSpPr>
          <p:spPr bwMode="auto">
            <a:xfrm>
              <a:off x="231776" y="1335960"/>
              <a:ext cx="1877039" cy="1614311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BdE Neue Helvetica 55 Roman" pitchFamily="34" charset="0"/>
                </a:rPr>
                <a:t>Dictionary</a:t>
              </a: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231776" y="3211690"/>
            <a:ext cx="8766176" cy="2860516"/>
            <a:chOff x="231776" y="3211690"/>
            <a:chExt cx="8766176" cy="2860516"/>
          </a:xfrm>
        </p:grpSpPr>
        <p:sp>
          <p:nvSpPr>
            <p:cNvPr id="6" name="5 Rectángulo redondeado"/>
            <p:cNvSpPr/>
            <p:nvPr/>
          </p:nvSpPr>
          <p:spPr bwMode="auto">
            <a:xfrm>
              <a:off x="1727907" y="3211690"/>
              <a:ext cx="3588449" cy="28605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COREP 2012</a:t>
              </a:r>
            </a:p>
          </p:txBody>
        </p:sp>
        <p:sp>
          <p:nvSpPr>
            <p:cNvPr id="7" name="6 Rectángulo redondeado"/>
            <p:cNvSpPr/>
            <p:nvPr/>
          </p:nvSpPr>
          <p:spPr bwMode="auto">
            <a:xfrm>
              <a:off x="5500694" y="3211690"/>
              <a:ext cx="3497258" cy="28605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FINREP 2012</a:t>
              </a:r>
            </a:p>
          </p:txBody>
        </p:sp>
        <p:sp>
          <p:nvSpPr>
            <p:cNvPr id="14" name="13 Pentágono"/>
            <p:cNvSpPr/>
            <p:nvPr/>
          </p:nvSpPr>
          <p:spPr bwMode="auto">
            <a:xfrm>
              <a:off x="231776" y="3211690"/>
              <a:ext cx="1877039" cy="2860516"/>
            </a:xfrm>
            <a:prstGeom prst="homePlat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Definition of tables</a:t>
              </a: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</p:txBody>
        </p:sp>
        <p:grpSp>
          <p:nvGrpSpPr>
            <p:cNvPr id="31" name="30 Grupo"/>
            <p:cNvGrpSpPr/>
            <p:nvPr/>
          </p:nvGrpSpPr>
          <p:grpSpPr>
            <a:xfrm>
              <a:off x="2556383" y="3857628"/>
              <a:ext cx="2154426" cy="1428760"/>
              <a:chOff x="2928926" y="4286256"/>
              <a:chExt cx="2154426" cy="1428760"/>
            </a:xfrm>
          </p:grpSpPr>
          <p:sp>
            <p:nvSpPr>
              <p:cNvPr id="15" name="14 Rectángulo"/>
              <p:cNvSpPr/>
              <p:nvPr/>
            </p:nvSpPr>
            <p:spPr bwMode="auto">
              <a:xfrm>
                <a:off x="2928926" y="4286256"/>
                <a:ext cx="2144902" cy="142876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30" name="29 Rectángulo"/>
              <p:cNvSpPr/>
              <p:nvPr/>
            </p:nvSpPr>
            <p:spPr bwMode="auto">
              <a:xfrm>
                <a:off x="3214678" y="4572008"/>
                <a:ext cx="1859150" cy="1143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cxnSp>
            <p:nvCxnSpPr>
              <p:cNvPr id="20" name="19 Conector recto"/>
              <p:cNvCxnSpPr/>
              <p:nvPr/>
            </p:nvCxnSpPr>
            <p:spPr bwMode="auto">
              <a:xfrm>
                <a:off x="321467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20 Conector recto"/>
              <p:cNvCxnSpPr/>
              <p:nvPr/>
            </p:nvCxnSpPr>
            <p:spPr bwMode="auto">
              <a:xfrm>
                <a:off x="357186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21 Conector recto"/>
              <p:cNvCxnSpPr/>
              <p:nvPr/>
            </p:nvCxnSpPr>
            <p:spPr bwMode="auto">
              <a:xfrm>
                <a:off x="392905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22 Conector recto"/>
              <p:cNvCxnSpPr/>
              <p:nvPr/>
            </p:nvCxnSpPr>
            <p:spPr bwMode="auto">
              <a:xfrm>
                <a:off x="428624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23 Conector recto"/>
              <p:cNvCxnSpPr/>
              <p:nvPr/>
            </p:nvCxnSpPr>
            <p:spPr bwMode="auto">
              <a:xfrm>
                <a:off x="4710809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24 Conector recto"/>
              <p:cNvCxnSpPr/>
              <p:nvPr/>
            </p:nvCxnSpPr>
            <p:spPr bwMode="auto">
              <a:xfrm flipH="1">
                <a:off x="2928926" y="4572008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26 Conector recto"/>
              <p:cNvCxnSpPr/>
              <p:nvPr/>
            </p:nvCxnSpPr>
            <p:spPr bwMode="auto">
              <a:xfrm flipH="1">
                <a:off x="2928926" y="485776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27 Conector recto"/>
              <p:cNvCxnSpPr/>
              <p:nvPr/>
            </p:nvCxnSpPr>
            <p:spPr bwMode="auto">
              <a:xfrm flipH="1">
                <a:off x="2938450" y="521495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28 Conector recto"/>
              <p:cNvCxnSpPr/>
              <p:nvPr/>
            </p:nvCxnSpPr>
            <p:spPr bwMode="auto">
              <a:xfrm flipH="1">
                <a:off x="2928926" y="5500702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" name="31 Grupo"/>
            <p:cNvGrpSpPr/>
            <p:nvPr/>
          </p:nvGrpSpPr>
          <p:grpSpPr>
            <a:xfrm>
              <a:off x="2729485" y="4010028"/>
              <a:ext cx="2154426" cy="1428760"/>
              <a:chOff x="2928926" y="4286256"/>
              <a:chExt cx="2154426" cy="1428760"/>
            </a:xfrm>
          </p:grpSpPr>
          <p:sp>
            <p:nvSpPr>
              <p:cNvPr id="33" name="32 Rectángulo"/>
              <p:cNvSpPr/>
              <p:nvPr/>
            </p:nvSpPr>
            <p:spPr bwMode="auto">
              <a:xfrm>
                <a:off x="2928926" y="4286256"/>
                <a:ext cx="2144902" cy="142876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34" name="33 Rectángulo"/>
              <p:cNvSpPr/>
              <p:nvPr/>
            </p:nvSpPr>
            <p:spPr bwMode="auto">
              <a:xfrm>
                <a:off x="3214678" y="4572008"/>
                <a:ext cx="1859150" cy="1143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cxnSp>
            <p:nvCxnSpPr>
              <p:cNvPr id="35" name="34 Conector recto"/>
              <p:cNvCxnSpPr/>
              <p:nvPr/>
            </p:nvCxnSpPr>
            <p:spPr bwMode="auto">
              <a:xfrm>
                <a:off x="321467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35 Conector recto"/>
              <p:cNvCxnSpPr/>
              <p:nvPr/>
            </p:nvCxnSpPr>
            <p:spPr bwMode="auto">
              <a:xfrm>
                <a:off x="357186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36 Conector recto"/>
              <p:cNvCxnSpPr/>
              <p:nvPr/>
            </p:nvCxnSpPr>
            <p:spPr bwMode="auto">
              <a:xfrm>
                <a:off x="392905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37 Conector recto"/>
              <p:cNvCxnSpPr/>
              <p:nvPr/>
            </p:nvCxnSpPr>
            <p:spPr bwMode="auto">
              <a:xfrm>
                <a:off x="428624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38 Conector recto"/>
              <p:cNvCxnSpPr/>
              <p:nvPr/>
            </p:nvCxnSpPr>
            <p:spPr bwMode="auto">
              <a:xfrm>
                <a:off x="4710809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39 Conector recto"/>
              <p:cNvCxnSpPr/>
              <p:nvPr/>
            </p:nvCxnSpPr>
            <p:spPr bwMode="auto">
              <a:xfrm flipH="1">
                <a:off x="2928926" y="4572008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40 Conector recto"/>
              <p:cNvCxnSpPr/>
              <p:nvPr/>
            </p:nvCxnSpPr>
            <p:spPr bwMode="auto">
              <a:xfrm flipH="1">
                <a:off x="2928926" y="485776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41 Conector recto"/>
              <p:cNvCxnSpPr/>
              <p:nvPr/>
            </p:nvCxnSpPr>
            <p:spPr bwMode="auto">
              <a:xfrm flipH="1">
                <a:off x="2938450" y="521495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42 Conector recto"/>
              <p:cNvCxnSpPr/>
              <p:nvPr/>
            </p:nvCxnSpPr>
            <p:spPr bwMode="auto">
              <a:xfrm flipH="1">
                <a:off x="2928926" y="5500702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4" name="43 Grupo"/>
            <p:cNvGrpSpPr/>
            <p:nvPr/>
          </p:nvGrpSpPr>
          <p:grpSpPr>
            <a:xfrm>
              <a:off x="2891409" y="4162428"/>
              <a:ext cx="2154426" cy="1428760"/>
              <a:chOff x="2928926" y="4286256"/>
              <a:chExt cx="2154426" cy="1428760"/>
            </a:xfrm>
          </p:grpSpPr>
          <p:sp>
            <p:nvSpPr>
              <p:cNvPr id="45" name="44 Rectángulo"/>
              <p:cNvSpPr/>
              <p:nvPr/>
            </p:nvSpPr>
            <p:spPr bwMode="auto">
              <a:xfrm>
                <a:off x="2928926" y="4286256"/>
                <a:ext cx="2144902" cy="142876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46" name="45 Rectángulo"/>
              <p:cNvSpPr/>
              <p:nvPr/>
            </p:nvSpPr>
            <p:spPr bwMode="auto">
              <a:xfrm>
                <a:off x="3214678" y="4572008"/>
                <a:ext cx="1859150" cy="1143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cxnSp>
            <p:nvCxnSpPr>
              <p:cNvPr id="47" name="46 Conector recto"/>
              <p:cNvCxnSpPr/>
              <p:nvPr/>
            </p:nvCxnSpPr>
            <p:spPr bwMode="auto">
              <a:xfrm>
                <a:off x="321467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47 Conector recto"/>
              <p:cNvCxnSpPr/>
              <p:nvPr/>
            </p:nvCxnSpPr>
            <p:spPr bwMode="auto">
              <a:xfrm>
                <a:off x="357186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48 Conector recto"/>
              <p:cNvCxnSpPr/>
              <p:nvPr/>
            </p:nvCxnSpPr>
            <p:spPr bwMode="auto">
              <a:xfrm>
                <a:off x="392905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49 Conector recto"/>
              <p:cNvCxnSpPr/>
              <p:nvPr/>
            </p:nvCxnSpPr>
            <p:spPr bwMode="auto">
              <a:xfrm>
                <a:off x="428624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50 Conector recto"/>
              <p:cNvCxnSpPr/>
              <p:nvPr/>
            </p:nvCxnSpPr>
            <p:spPr bwMode="auto">
              <a:xfrm>
                <a:off x="4710809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51 Conector recto"/>
              <p:cNvCxnSpPr/>
              <p:nvPr/>
            </p:nvCxnSpPr>
            <p:spPr bwMode="auto">
              <a:xfrm flipH="1">
                <a:off x="2928926" y="4572008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52 Conector recto"/>
              <p:cNvCxnSpPr/>
              <p:nvPr/>
            </p:nvCxnSpPr>
            <p:spPr bwMode="auto">
              <a:xfrm flipH="1">
                <a:off x="2928926" y="485776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53 Conector recto"/>
              <p:cNvCxnSpPr/>
              <p:nvPr/>
            </p:nvCxnSpPr>
            <p:spPr bwMode="auto">
              <a:xfrm flipH="1">
                <a:off x="2938450" y="521495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54 Conector recto"/>
              <p:cNvCxnSpPr/>
              <p:nvPr/>
            </p:nvCxnSpPr>
            <p:spPr bwMode="auto">
              <a:xfrm flipH="1">
                <a:off x="2928926" y="5500702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79 Grupo"/>
            <p:cNvGrpSpPr/>
            <p:nvPr/>
          </p:nvGrpSpPr>
          <p:grpSpPr>
            <a:xfrm>
              <a:off x="6159501" y="3886200"/>
              <a:ext cx="2154426" cy="1428760"/>
              <a:chOff x="2928926" y="4286256"/>
              <a:chExt cx="2154426" cy="1428760"/>
            </a:xfrm>
          </p:grpSpPr>
          <p:sp>
            <p:nvSpPr>
              <p:cNvPr id="81" name="80 Rectángulo"/>
              <p:cNvSpPr/>
              <p:nvPr/>
            </p:nvSpPr>
            <p:spPr bwMode="auto">
              <a:xfrm>
                <a:off x="2928926" y="4286256"/>
                <a:ext cx="2144902" cy="142876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82" name="81 Rectángulo"/>
              <p:cNvSpPr/>
              <p:nvPr/>
            </p:nvSpPr>
            <p:spPr bwMode="auto">
              <a:xfrm>
                <a:off x="3214678" y="4572008"/>
                <a:ext cx="1859150" cy="1143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cxnSp>
            <p:nvCxnSpPr>
              <p:cNvPr id="83" name="82 Conector recto"/>
              <p:cNvCxnSpPr/>
              <p:nvPr/>
            </p:nvCxnSpPr>
            <p:spPr bwMode="auto">
              <a:xfrm>
                <a:off x="321467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83 Conector recto"/>
              <p:cNvCxnSpPr/>
              <p:nvPr/>
            </p:nvCxnSpPr>
            <p:spPr bwMode="auto">
              <a:xfrm>
                <a:off x="357186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84 Conector recto"/>
              <p:cNvCxnSpPr/>
              <p:nvPr/>
            </p:nvCxnSpPr>
            <p:spPr bwMode="auto">
              <a:xfrm>
                <a:off x="392905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85 Conector recto"/>
              <p:cNvCxnSpPr/>
              <p:nvPr/>
            </p:nvCxnSpPr>
            <p:spPr bwMode="auto">
              <a:xfrm>
                <a:off x="428624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86 Conector recto"/>
              <p:cNvCxnSpPr/>
              <p:nvPr/>
            </p:nvCxnSpPr>
            <p:spPr bwMode="auto">
              <a:xfrm>
                <a:off x="4710809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87 Conector recto"/>
              <p:cNvCxnSpPr/>
              <p:nvPr/>
            </p:nvCxnSpPr>
            <p:spPr bwMode="auto">
              <a:xfrm flipH="1">
                <a:off x="2928926" y="4572008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88 Conector recto"/>
              <p:cNvCxnSpPr/>
              <p:nvPr/>
            </p:nvCxnSpPr>
            <p:spPr bwMode="auto">
              <a:xfrm flipH="1">
                <a:off x="2928926" y="485776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89 Conector recto"/>
              <p:cNvCxnSpPr/>
              <p:nvPr/>
            </p:nvCxnSpPr>
            <p:spPr bwMode="auto">
              <a:xfrm flipH="1">
                <a:off x="2938450" y="521495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90 Conector recto"/>
              <p:cNvCxnSpPr/>
              <p:nvPr/>
            </p:nvCxnSpPr>
            <p:spPr bwMode="auto">
              <a:xfrm flipH="1">
                <a:off x="2928926" y="5500702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2" name="91 Grupo"/>
            <p:cNvGrpSpPr/>
            <p:nvPr/>
          </p:nvGrpSpPr>
          <p:grpSpPr>
            <a:xfrm>
              <a:off x="6332603" y="4038600"/>
              <a:ext cx="2154426" cy="1428760"/>
              <a:chOff x="2928926" y="4286256"/>
              <a:chExt cx="2154426" cy="1428760"/>
            </a:xfrm>
          </p:grpSpPr>
          <p:sp>
            <p:nvSpPr>
              <p:cNvPr id="93" name="92 Rectángulo"/>
              <p:cNvSpPr/>
              <p:nvPr/>
            </p:nvSpPr>
            <p:spPr bwMode="auto">
              <a:xfrm>
                <a:off x="2928926" y="4286256"/>
                <a:ext cx="2144902" cy="142876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94" name="93 Rectángulo"/>
              <p:cNvSpPr/>
              <p:nvPr/>
            </p:nvSpPr>
            <p:spPr bwMode="auto">
              <a:xfrm>
                <a:off x="3214678" y="4572008"/>
                <a:ext cx="1859150" cy="1143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cxnSp>
            <p:nvCxnSpPr>
              <p:cNvPr id="95" name="94 Conector recto"/>
              <p:cNvCxnSpPr/>
              <p:nvPr/>
            </p:nvCxnSpPr>
            <p:spPr bwMode="auto">
              <a:xfrm>
                <a:off x="321467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95 Conector recto"/>
              <p:cNvCxnSpPr/>
              <p:nvPr/>
            </p:nvCxnSpPr>
            <p:spPr bwMode="auto">
              <a:xfrm>
                <a:off x="357186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96 Conector recto"/>
              <p:cNvCxnSpPr/>
              <p:nvPr/>
            </p:nvCxnSpPr>
            <p:spPr bwMode="auto">
              <a:xfrm>
                <a:off x="392905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97 Conector recto"/>
              <p:cNvCxnSpPr/>
              <p:nvPr/>
            </p:nvCxnSpPr>
            <p:spPr bwMode="auto">
              <a:xfrm>
                <a:off x="428624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98 Conector recto"/>
              <p:cNvCxnSpPr/>
              <p:nvPr/>
            </p:nvCxnSpPr>
            <p:spPr bwMode="auto">
              <a:xfrm>
                <a:off x="4710809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99 Conector recto"/>
              <p:cNvCxnSpPr/>
              <p:nvPr/>
            </p:nvCxnSpPr>
            <p:spPr bwMode="auto">
              <a:xfrm flipH="1">
                <a:off x="2928926" y="4572008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100 Conector recto"/>
              <p:cNvCxnSpPr/>
              <p:nvPr/>
            </p:nvCxnSpPr>
            <p:spPr bwMode="auto">
              <a:xfrm flipH="1">
                <a:off x="2928926" y="485776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101 Conector recto"/>
              <p:cNvCxnSpPr/>
              <p:nvPr/>
            </p:nvCxnSpPr>
            <p:spPr bwMode="auto">
              <a:xfrm flipH="1">
                <a:off x="2938450" y="521495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102 Conector recto"/>
              <p:cNvCxnSpPr/>
              <p:nvPr/>
            </p:nvCxnSpPr>
            <p:spPr bwMode="auto">
              <a:xfrm flipH="1">
                <a:off x="2928926" y="5500702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4" name="103 Grupo"/>
            <p:cNvGrpSpPr/>
            <p:nvPr/>
          </p:nvGrpSpPr>
          <p:grpSpPr>
            <a:xfrm>
              <a:off x="6494527" y="4191000"/>
              <a:ext cx="2154426" cy="1428760"/>
              <a:chOff x="2928926" y="4286256"/>
              <a:chExt cx="2154426" cy="1428760"/>
            </a:xfrm>
          </p:grpSpPr>
          <p:sp>
            <p:nvSpPr>
              <p:cNvPr id="105" name="104 Rectángulo"/>
              <p:cNvSpPr/>
              <p:nvPr/>
            </p:nvSpPr>
            <p:spPr bwMode="auto">
              <a:xfrm>
                <a:off x="2928926" y="4286256"/>
                <a:ext cx="2144902" cy="142876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sp>
            <p:nvSpPr>
              <p:cNvPr id="106" name="105 Rectángulo"/>
              <p:cNvSpPr/>
              <p:nvPr/>
            </p:nvSpPr>
            <p:spPr bwMode="auto">
              <a:xfrm>
                <a:off x="3214678" y="4572008"/>
                <a:ext cx="1859150" cy="114300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endParaRPr>
              </a:p>
            </p:txBody>
          </p:sp>
          <p:cxnSp>
            <p:nvCxnSpPr>
              <p:cNvPr id="107" name="106 Conector recto"/>
              <p:cNvCxnSpPr/>
              <p:nvPr/>
            </p:nvCxnSpPr>
            <p:spPr bwMode="auto">
              <a:xfrm>
                <a:off x="321467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107 Conector recto"/>
              <p:cNvCxnSpPr/>
              <p:nvPr/>
            </p:nvCxnSpPr>
            <p:spPr bwMode="auto">
              <a:xfrm>
                <a:off x="357186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108 Conector recto"/>
              <p:cNvCxnSpPr/>
              <p:nvPr/>
            </p:nvCxnSpPr>
            <p:spPr bwMode="auto">
              <a:xfrm>
                <a:off x="392905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109 Conector recto"/>
              <p:cNvCxnSpPr/>
              <p:nvPr/>
            </p:nvCxnSpPr>
            <p:spPr bwMode="auto">
              <a:xfrm>
                <a:off x="4286248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110 Conector recto"/>
              <p:cNvCxnSpPr/>
              <p:nvPr/>
            </p:nvCxnSpPr>
            <p:spPr bwMode="auto">
              <a:xfrm>
                <a:off x="4710809" y="4286256"/>
                <a:ext cx="0" cy="1428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111 Conector recto"/>
              <p:cNvCxnSpPr/>
              <p:nvPr/>
            </p:nvCxnSpPr>
            <p:spPr bwMode="auto">
              <a:xfrm flipH="1">
                <a:off x="2928926" y="4572008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112 Conector recto"/>
              <p:cNvCxnSpPr/>
              <p:nvPr/>
            </p:nvCxnSpPr>
            <p:spPr bwMode="auto">
              <a:xfrm flipH="1">
                <a:off x="2928926" y="485776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113 Conector recto"/>
              <p:cNvCxnSpPr/>
              <p:nvPr/>
            </p:nvCxnSpPr>
            <p:spPr bwMode="auto">
              <a:xfrm flipH="1">
                <a:off x="2938450" y="5214950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114 Conector recto"/>
              <p:cNvCxnSpPr/>
              <p:nvPr/>
            </p:nvCxnSpPr>
            <p:spPr bwMode="auto">
              <a:xfrm flipH="1">
                <a:off x="2928926" y="5500702"/>
                <a:ext cx="214490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9" name="128 Grupo"/>
          <p:cNvGrpSpPr/>
          <p:nvPr/>
        </p:nvGrpSpPr>
        <p:grpSpPr>
          <a:xfrm>
            <a:off x="2565908" y="1714489"/>
            <a:ext cx="4364939" cy="2895616"/>
            <a:chOff x="2565908" y="1714489"/>
            <a:chExt cx="4364939" cy="2895616"/>
          </a:xfrm>
        </p:grpSpPr>
        <p:cxnSp>
          <p:nvCxnSpPr>
            <p:cNvPr id="117" name="116 Conector curvado"/>
            <p:cNvCxnSpPr/>
            <p:nvPr/>
          </p:nvCxnSpPr>
          <p:spPr bwMode="auto">
            <a:xfrm rot="16200000" flipV="1">
              <a:off x="2084618" y="2981739"/>
              <a:ext cx="1823903" cy="86132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117 Conector curvado"/>
            <p:cNvCxnSpPr/>
            <p:nvPr/>
          </p:nvCxnSpPr>
          <p:spPr bwMode="auto">
            <a:xfrm rot="5400000" flipH="1" flipV="1">
              <a:off x="3008180" y="2621723"/>
              <a:ext cx="2424066" cy="9811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120 Conector curvado"/>
            <p:cNvCxnSpPr/>
            <p:nvPr/>
          </p:nvCxnSpPr>
          <p:spPr bwMode="auto">
            <a:xfrm flipV="1">
              <a:off x="3015237" y="2743281"/>
              <a:ext cx="2021074" cy="186682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123 Conector curvado"/>
            <p:cNvCxnSpPr/>
            <p:nvPr/>
          </p:nvCxnSpPr>
          <p:spPr bwMode="auto">
            <a:xfrm rot="10800000">
              <a:off x="3015237" y="1714489"/>
              <a:ext cx="3915610" cy="2609865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125 Conector curvado"/>
            <p:cNvCxnSpPr>
              <a:endCxn id="8" idx="2"/>
            </p:cNvCxnSpPr>
            <p:nvPr/>
          </p:nvCxnSpPr>
          <p:spPr bwMode="auto">
            <a:xfrm rot="10800000">
              <a:off x="3409813" y="2500449"/>
              <a:ext cx="3311669" cy="2109656"/>
            </a:xfrm>
            <a:prstGeom prst="curved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SOLUTION: A COMMON DICTIONARY OF CONCEPTS</a:t>
            </a:r>
            <a:endParaRPr lang="en-GB" dirty="0"/>
          </a:p>
        </p:txBody>
      </p:sp>
      <p:grpSp>
        <p:nvGrpSpPr>
          <p:cNvPr id="3" name="11 Grupo"/>
          <p:cNvGrpSpPr/>
          <p:nvPr/>
        </p:nvGrpSpPr>
        <p:grpSpPr>
          <a:xfrm>
            <a:off x="299217" y="3214686"/>
            <a:ext cx="5205019" cy="2428892"/>
            <a:chOff x="231776" y="1335960"/>
            <a:chExt cx="7270045" cy="1614311"/>
          </a:xfrm>
        </p:grpSpPr>
        <p:sp>
          <p:nvSpPr>
            <p:cNvPr id="5" name="4 Rectángulo redondeado"/>
            <p:cNvSpPr/>
            <p:nvPr/>
          </p:nvSpPr>
          <p:spPr bwMode="auto">
            <a:xfrm>
              <a:off x="231776" y="1335960"/>
              <a:ext cx="7270045" cy="1614311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* …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180669" y="1967376"/>
              <a:ext cx="1135972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…..</a:t>
              </a:r>
              <a:endParaRPr lang="en-GB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476103" y="1500174"/>
              <a:ext cx="1030121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</a:t>
              </a:r>
              <a:endParaRPr lang="en-GB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387781" y="1766098"/>
              <a:ext cx="1030121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</a:t>
              </a:r>
              <a:endParaRPr lang="en-GB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570147" y="2476133"/>
              <a:ext cx="1135972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…..</a:t>
              </a:r>
              <a:endParaRPr lang="en-GB" dirty="0"/>
            </a:p>
          </p:txBody>
        </p:sp>
      </p:grpSp>
      <p:sp>
        <p:nvSpPr>
          <p:cNvPr id="13" name="12 Pentágono"/>
          <p:cNvSpPr/>
          <p:nvPr/>
        </p:nvSpPr>
        <p:spPr bwMode="auto">
          <a:xfrm rot="5400000">
            <a:off x="956347" y="598532"/>
            <a:ext cx="1224273" cy="243640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rPr>
              <a:t>CEBS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rPr>
              <a:t>Dictionary</a:t>
            </a:r>
          </a:p>
        </p:txBody>
      </p:sp>
      <p:sp>
        <p:nvSpPr>
          <p:cNvPr id="123" name="122 Pentágono"/>
          <p:cNvSpPr/>
          <p:nvPr/>
        </p:nvSpPr>
        <p:spPr bwMode="auto">
          <a:xfrm rot="5400000">
            <a:off x="6786606" y="577496"/>
            <a:ext cx="1224273" cy="2478484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rPr>
              <a:t>ECB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rPr>
              <a:t>Dictionary</a:t>
            </a:r>
          </a:p>
        </p:txBody>
      </p:sp>
      <p:sp>
        <p:nvSpPr>
          <p:cNvPr id="125" name="124 CuadroTexto"/>
          <p:cNvSpPr txBox="1"/>
          <p:nvPr/>
        </p:nvSpPr>
        <p:spPr>
          <a:xfrm>
            <a:off x="3571868" y="4564825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…..</a:t>
            </a:r>
            <a:endParaRPr lang="en-GB" dirty="0"/>
          </a:p>
        </p:txBody>
      </p:sp>
      <p:grpSp>
        <p:nvGrpSpPr>
          <p:cNvPr id="127" name="11 Grupo"/>
          <p:cNvGrpSpPr/>
          <p:nvPr/>
        </p:nvGrpSpPr>
        <p:grpSpPr>
          <a:xfrm>
            <a:off x="3296291" y="3214686"/>
            <a:ext cx="5494093" cy="2428892"/>
            <a:chOff x="231776" y="1335960"/>
            <a:chExt cx="7270045" cy="1614311"/>
          </a:xfrm>
        </p:grpSpPr>
        <p:sp>
          <p:nvSpPr>
            <p:cNvPr id="128" name="127 Rectángulo redondeado"/>
            <p:cNvSpPr/>
            <p:nvPr/>
          </p:nvSpPr>
          <p:spPr bwMode="auto">
            <a:xfrm>
              <a:off x="231776" y="1335960"/>
              <a:ext cx="7270045" cy="1614311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dE Neue Helvetica 55 Roman" pitchFamily="34" charset="0"/>
                </a:rPr>
                <a:t>* …</a:t>
              </a:r>
            </a:p>
          </p:txBody>
        </p:sp>
        <p:sp>
          <p:nvSpPr>
            <p:cNvPr id="129" name="128 CuadroTexto"/>
            <p:cNvSpPr txBox="1"/>
            <p:nvPr/>
          </p:nvSpPr>
          <p:spPr>
            <a:xfrm>
              <a:off x="1180669" y="1967376"/>
              <a:ext cx="1135972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…..</a:t>
              </a:r>
              <a:endParaRPr lang="en-GB" dirty="0"/>
            </a:p>
          </p:txBody>
        </p:sp>
        <p:sp>
          <p:nvSpPr>
            <p:cNvPr id="130" name="129 CuadroTexto"/>
            <p:cNvSpPr txBox="1"/>
            <p:nvPr/>
          </p:nvSpPr>
          <p:spPr>
            <a:xfrm>
              <a:off x="5476103" y="1500174"/>
              <a:ext cx="1030121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</a:t>
              </a:r>
              <a:endParaRPr lang="en-GB" dirty="0"/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3387781" y="1766098"/>
              <a:ext cx="1030121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</a:t>
              </a:r>
              <a:endParaRPr lang="en-GB" dirty="0"/>
            </a:p>
          </p:txBody>
        </p:sp>
        <p:sp>
          <p:nvSpPr>
            <p:cNvPr id="132" name="131 CuadroTexto"/>
            <p:cNvSpPr txBox="1"/>
            <p:nvPr/>
          </p:nvSpPr>
          <p:spPr>
            <a:xfrm>
              <a:off x="2570147" y="2476133"/>
              <a:ext cx="1135972" cy="265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 …..</a:t>
              </a:r>
              <a:endParaRPr lang="en-GB" dirty="0"/>
            </a:p>
          </p:txBody>
        </p:sp>
      </p:grpSp>
      <p:sp>
        <p:nvSpPr>
          <p:cNvPr id="133" name="132 Pentágono"/>
          <p:cNvSpPr/>
          <p:nvPr/>
        </p:nvSpPr>
        <p:spPr bwMode="auto">
          <a:xfrm rot="5400000">
            <a:off x="3850996" y="598535"/>
            <a:ext cx="1224273" cy="2436407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rPr>
              <a:t>Common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dE Neue Helvetica 55 Roman" pitchFamily="34" charset="0"/>
              </a:rPr>
              <a:t>Dictionary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ítulo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572428" cy="871538"/>
          </a:xfrm>
        </p:spPr>
        <p:txBody>
          <a:bodyPr/>
          <a:lstStyle/>
          <a:p>
            <a:pPr algn="ctr"/>
            <a:r>
              <a:rPr lang="en-GB" sz="2800" dirty="0" smtClean="0"/>
              <a:t>Problem 2: IMPACT OF NEW VERSIONS</a:t>
            </a:r>
            <a:endParaRPr lang="en-GB" sz="2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7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rapecio"/>
          <p:cNvSpPr/>
          <p:nvPr/>
        </p:nvSpPr>
        <p:spPr bwMode="auto">
          <a:xfrm>
            <a:off x="2920994" y="1214422"/>
            <a:ext cx="4016393" cy="194627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TAXONOMY</a:t>
            </a:r>
          </a:p>
          <a:p>
            <a:r>
              <a:rPr lang="en-GB" dirty="0" err="1" smtClean="0"/>
              <a:t>Cx</a:t>
            </a:r>
            <a:r>
              <a:rPr lang="en-GB" dirty="0" smtClean="0"/>
              <a:t> = Assets, credit, stock</a:t>
            </a:r>
          </a:p>
          <a:p>
            <a:r>
              <a:rPr lang="en-GB" dirty="0" smtClean="0"/>
              <a:t>x1 = Fair value</a:t>
            </a:r>
          </a:p>
          <a:p>
            <a:r>
              <a:rPr lang="en-GB" dirty="0" smtClean="0"/>
              <a:t>…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A CONCEPT IN An instance document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62" name="61 Recortar rectángulo de esquina sencilla"/>
          <p:cNvSpPr/>
          <p:nvPr/>
        </p:nvSpPr>
        <p:spPr bwMode="auto">
          <a:xfrm>
            <a:off x="357158" y="3357562"/>
            <a:ext cx="3929090" cy="2643206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 100.000 </a:t>
            </a:r>
            <a:r>
              <a:rPr lang="en-GB" dirty="0" smtClean="0"/>
              <a:t>€   </a:t>
            </a:r>
            <a:r>
              <a:rPr lang="en-GB" dirty="0" err="1" smtClean="0"/>
              <a:t>Cx</a:t>
            </a:r>
            <a:r>
              <a:rPr lang="en-GB" dirty="0" smtClean="0"/>
              <a:t>, x1, y5, z3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 250.000 €   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Cx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,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rPr>
              <a:t> x2, y5, z3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aseline="0" dirty="0" smtClean="0"/>
              <a:t>…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aseline="0" dirty="0" smtClean="0"/>
              <a:t>INSTANCE DOCUMENT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65" name="64 Conector curvado"/>
          <p:cNvCxnSpPr/>
          <p:nvPr/>
        </p:nvCxnSpPr>
        <p:spPr bwMode="auto">
          <a:xfrm rot="5400000" flipH="1" flipV="1">
            <a:off x="1442227" y="2442367"/>
            <a:ext cx="2259019" cy="1285884"/>
          </a:xfrm>
          <a:prstGeom prst="curved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64 Conector curvado"/>
          <p:cNvCxnSpPr/>
          <p:nvPr/>
        </p:nvCxnSpPr>
        <p:spPr bwMode="auto">
          <a:xfrm rot="5400000" flipH="1" flipV="1">
            <a:off x="2000233" y="2786059"/>
            <a:ext cx="1857389" cy="100013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12 Grupo"/>
          <p:cNvGrpSpPr/>
          <p:nvPr/>
        </p:nvGrpSpPr>
        <p:grpSpPr>
          <a:xfrm>
            <a:off x="1928794" y="2643182"/>
            <a:ext cx="7215206" cy="3214710"/>
            <a:chOff x="1928794" y="2643182"/>
            <a:chExt cx="7215206" cy="3214710"/>
          </a:xfrm>
        </p:grpSpPr>
        <p:pic>
          <p:nvPicPr>
            <p:cNvPr id="3074" name="Picture 2" descr="C:\Documents and Settings\Administrador\Configuración local\Archivos temporales de Internet\Content.IE5\8PNA163P\MC900431608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8861" y="3357562"/>
              <a:ext cx="2500330" cy="2500330"/>
            </a:xfrm>
            <a:prstGeom prst="rect">
              <a:avLst/>
            </a:prstGeom>
            <a:noFill/>
          </p:spPr>
        </p:pic>
        <p:sp>
          <p:nvSpPr>
            <p:cNvPr id="9" name="8 Esquina doblada"/>
            <p:cNvSpPr/>
            <p:nvPr/>
          </p:nvSpPr>
          <p:spPr bwMode="auto">
            <a:xfrm>
              <a:off x="4286249" y="2643182"/>
              <a:ext cx="4857751" cy="2928958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  <a:p>
              <a:r>
                <a:rPr lang="es-ES_tradnl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 </a:t>
              </a:r>
              <a:r>
                <a:rPr lang="es-ES_tradnl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dim:CP</a:t>
              </a:r>
              <a:r>
                <a:rPr lang="es-ES_tradnl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(</a:t>
              </a:r>
              <a:r>
                <a:rPr lang="es-ES_tradnl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prefix:local-name</a:t>
              </a:r>
              <a:r>
                <a:rPr lang="es-ES_tradnl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)</a:t>
              </a:r>
            </a:p>
            <a:p>
              <a:endParaRPr lang="es-ES_tradnl" b="0" dirty="0" smtClean="0">
                <a:solidFill>
                  <a:schemeClr val="tx1"/>
                </a:solidFill>
                <a:latin typeface="BdE Neue Helvetica 55 Roman" pitchFamily="34" charset="0"/>
              </a:endParaRPr>
            </a:p>
            <a:p>
              <a:r>
                <a:rPr lang="es-ES_tradnl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</a:t>
              </a:r>
              <a:r>
                <a:rPr lang="es-ES_tradnl" sz="1600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xmlns:dim</a:t>
              </a:r>
              <a:r>
                <a:rPr lang="es-ES_tradnl" sz="1600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=</a:t>
              </a:r>
              <a:r>
                <a:rPr lang="es-ES_tradnl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“</a:t>
              </a:r>
              <a:r>
                <a:rPr lang="es-ES_tradnl" sz="1400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http://www.c-ebs.org/.../</a:t>
              </a:r>
              <a:r>
                <a:rPr lang="es-ES_tradnl" sz="1400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dimension</a:t>
              </a:r>
              <a:r>
                <a:rPr lang="es-ES_tradnl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”</a:t>
              </a:r>
            </a:p>
            <a:p>
              <a:endParaRPr lang="es-ES_tradnl" dirty="0" smtClean="0">
                <a:solidFill>
                  <a:schemeClr val="tx1"/>
                </a:solidFill>
                <a:latin typeface="BdE Neue Helvetica 55 Roman" pitchFamily="34" charset="0"/>
              </a:endParaRPr>
            </a:p>
            <a:p>
              <a:r>
                <a:rPr lang="es-ES_tradnl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</a:t>
              </a:r>
              <a:r>
                <a:rPr lang="es-ES_tradnl" i="1" dirty="0" smtClean="0">
                  <a:solidFill>
                    <a:schemeClr val="tx1"/>
                  </a:solidFill>
                  <a:latin typeface="BdE Neue Helvetica 55 Roman" pitchFamily="34" charset="0"/>
                </a:rPr>
                <a:t>{</a:t>
              </a:r>
              <a:r>
                <a:rPr lang="es-ES_tradnl" sz="1800" i="1" dirty="0" smtClean="0">
                  <a:solidFill>
                    <a:schemeClr val="tx1"/>
                  </a:solidFill>
                  <a:latin typeface="BdE Neue Helvetica 55 Roman" pitchFamily="34" charset="0"/>
                </a:rPr>
                <a:t>http://c-ebs.org/…/dimension</a:t>
              </a:r>
              <a:r>
                <a:rPr lang="es-ES_tradnl" i="1" dirty="0" smtClean="0">
                  <a:solidFill>
                    <a:schemeClr val="tx1"/>
                  </a:solidFill>
                  <a:latin typeface="BdE Neue Helvetica 55 Roman" pitchFamily="34" charset="0"/>
                </a:rPr>
                <a:t>}CP</a:t>
              </a:r>
            </a:p>
            <a:p>
              <a:endPara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dE Neue Helvetica 55 Roman" pitchFamily="34" charset="0"/>
              </a:endParaRPr>
            </a:p>
            <a:p>
              <a:r>
                <a:rPr lang="es-ES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 </a:t>
              </a:r>
              <a:r>
                <a:rPr lang="es-ES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This</a:t>
              </a:r>
              <a:r>
                <a:rPr lang="es-ES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</a:t>
              </a:r>
              <a:r>
                <a:rPr lang="es-ES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is</a:t>
              </a:r>
              <a:r>
                <a:rPr lang="es-ES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</a:t>
              </a:r>
              <a:r>
                <a:rPr lang="es-ES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called</a:t>
              </a:r>
              <a:r>
                <a:rPr lang="es-ES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a “</a:t>
              </a:r>
              <a:r>
                <a:rPr lang="es-ES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qualified</a:t>
              </a:r>
              <a:r>
                <a:rPr lang="es-ES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 </a:t>
              </a:r>
              <a:r>
                <a:rPr lang="es-ES" b="0" dirty="0" err="1" smtClean="0">
                  <a:solidFill>
                    <a:schemeClr val="tx1"/>
                  </a:solidFill>
                  <a:latin typeface="BdE Neue Helvetica 55 Roman" pitchFamily="34" charset="0"/>
                </a:rPr>
                <a:t>name</a:t>
              </a:r>
              <a:r>
                <a:rPr lang="es-ES" b="0" dirty="0" smtClean="0">
                  <a:solidFill>
                    <a:schemeClr val="tx1"/>
                  </a:solidFill>
                  <a:latin typeface="BdE Neue Helvetica 55 Roman" pitchFamily="34" charset="0"/>
                </a:rPr>
                <a:t>”</a:t>
              </a:r>
            </a:p>
            <a:p>
              <a:endParaRPr lang="es-ES_tradnl" dirty="0" smtClean="0">
                <a:solidFill>
                  <a:schemeClr val="tx1"/>
                </a:solidFill>
                <a:latin typeface="BdE Neue Helvetica 55 Roman" pitchFamily="34" charset="0"/>
              </a:endParaRPr>
            </a:p>
            <a:p>
              <a:endParaRPr lang="es-ES_tradnl" dirty="0" smtClean="0">
                <a:solidFill>
                  <a:schemeClr val="tx1"/>
                </a:solidFill>
                <a:latin typeface="BdE Neue Helvetica 55 Roman" pitchFamily="34" charset="0"/>
              </a:endParaRPr>
            </a:p>
          </p:txBody>
        </p:sp>
        <p:cxnSp>
          <p:nvCxnSpPr>
            <p:cNvPr id="11" name="10 Conector recto"/>
            <p:cNvCxnSpPr/>
            <p:nvPr/>
          </p:nvCxnSpPr>
          <p:spPr bwMode="auto">
            <a:xfrm flipV="1">
              <a:off x="2143108" y="2643182"/>
              <a:ext cx="2143141" cy="15716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11 Conector recto"/>
            <p:cNvCxnSpPr/>
            <p:nvPr/>
          </p:nvCxnSpPr>
          <p:spPr bwMode="auto">
            <a:xfrm>
              <a:off x="1928794" y="4500570"/>
              <a:ext cx="2357454" cy="10715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18 Explosión 1"/>
          <p:cNvSpPr/>
          <p:nvPr/>
        </p:nvSpPr>
        <p:spPr bwMode="auto">
          <a:xfrm>
            <a:off x="4714876" y="111126"/>
            <a:ext cx="4568828" cy="3357586"/>
          </a:xfrm>
          <a:prstGeom prst="irregularSeal1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dE Neue Helvetica 55 Roman" pitchFamily="34" charset="0"/>
              </a:rPr>
              <a:t>Applications must not be based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BdE Neue Helvetica 55 Roman" pitchFamily="34" charset="0"/>
              </a:rPr>
              <a:t> on prefixes but qualified names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dE Neue Helvetica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xplosión 1"/>
          <p:cNvSpPr/>
          <p:nvPr/>
        </p:nvSpPr>
        <p:spPr bwMode="auto">
          <a:xfrm>
            <a:off x="6715140" y="111126"/>
            <a:ext cx="2640002" cy="2643206"/>
          </a:xfrm>
          <a:prstGeom prst="irregularSeal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NEW VERSIONS ON CREDIT INSTITUTIONS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C8B8E-8C69-469A-9395-A78C96CD93DF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28599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6185" y="1182719"/>
            <a:ext cx="856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</a:t>
            </a:r>
            <a:r>
              <a:rPr lang="en-GB" sz="2400" dirty="0" smtClean="0"/>
              <a:t>www.c-ebs.org/eu/fr/esrs/finrep/t-FINREP/2006-09-30</a:t>
            </a:r>
            <a:endParaRPr lang="en-GB" dirty="0"/>
          </a:p>
        </p:txBody>
      </p:sp>
      <p:sp>
        <p:nvSpPr>
          <p:cNvPr id="22" name="21 Trapecio"/>
          <p:cNvSpPr/>
          <p:nvPr/>
        </p:nvSpPr>
        <p:spPr bwMode="auto">
          <a:xfrm>
            <a:off x="231777" y="2111390"/>
            <a:ext cx="4054472" cy="1285884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TAXONOMY 2012</a:t>
            </a:r>
          </a:p>
          <a:p>
            <a:pPr algn="ctr"/>
            <a:r>
              <a:rPr lang="en-GB" dirty="0" smtClean="0"/>
              <a:t>Assets =&gt;</a:t>
            </a:r>
          </a:p>
          <a:p>
            <a:pPr algn="ctr"/>
            <a:r>
              <a:rPr lang="en-GB" dirty="0" smtClean="0"/>
              <a:t> {.../2012}/Assets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3" name="22 Trapecio"/>
          <p:cNvSpPr/>
          <p:nvPr/>
        </p:nvSpPr>
        <p:spPr bwMode="auto">
          <a:xfrm>
            <a:off x="4687904" y="2111390"/>
            <a:ext cx="4054472" cy="1285884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 smtClean="0"/>
              <a:t>TAXONOMY 2014</a:t>
            </a:r>
          </a:p>
          <a:p>
            <a:pPr algn="ctr"/>
            <a:r>
              <a:rPr lang="en-GB" dirty="0" smtClean="0"/>
              <a:t>Assets =&gt;</a:t>
            </a:r>
          </a:p>
          <a:p>
            <a:pPr algn="ctr"/>
            <a:r>
              <a:rPr lang="en-GB" dirty="0" smtClean="0"/>
              <a:t> {.../2014}/Assets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sp>
        <p:nvSpPr>
          <p:cNvPr id="27" name="26 Disco magnético"/>
          <p:cNvSpPr/>
          <p:nvPr/>
        </p:nvSpPr>
        <p:spPr bwMode="auto">
          <a:xfrm>
            <a:off x="3794929" y="4876295"/>
            <a:ext cx="1785950" cy="1061818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1669981" y="4344950"/>
            <a:ext cx="1660601" cy="1593163"/>
            <a:chOff x="384528" y="1223258"/>
            <a:chExt cx="2976657" cy="2848001"/>
          </a:xfrm>
        </p:grpSpPr>
        <p:pic>
          <p:nvPicPr>
            <p:cNvPr id="25" name="Picture 16" descr="C:\WINNT\Profiles\infvmp\Archivos temporales de Internet\Content.IE5\MN6SR1UL\MC90021554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528" y="1223258"/>
              <a:ext cx="2976657" cy="2569809"/>
            </a:xfrm>
            <a:prstGeom prst="rect">
              <a:avLst/>
            </a:prstGeom>
            <a:noFill/>
          </p:spPr>
        </p:pic>
        <p:pic>
          <p:nvPicPr>
            <p:cNvPr id="26" name="Picture 5" descr="C:\Archivos de programa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9220" y="2173111"/>
              <a:ext cx="2000108" cy="1898148"/>
            </a:xfrm>
            <a:prstGeom prst="rect">
              <a:avLst/>
            </a:prstGeom>
            <a:noFill/>
          </p:spPr>
        </p:pic>
      </p:grpSp>
      <p:sp>
        <p:nvSpPr>
          <p:cNvPr id="28" name="27 Rombo"/>
          <p:cNvSpPr/>
          <p:nvPr/>
        </p:nvSpPr>
        <p:spPr bwMode="auto">
          <a:xfrm>
            <a:off x="4321968" y="5592140"/>
            <a:ext cx="71438" cy="45719"/>
          </a:xfrm>
          <a:prstGeom prst="diamond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dE Neue Helvetica 55 Roman" pitchFamily="34" charset="0"/>
            </a:endParaRPr>
          </a:p>
        </p:txBody>
      </p:sp>
      <p:cxnSp>
        <p:nvCxnSpPr>
          <p:cNvPr id="30" name="29 Conector curvado"/>
          <p:cNvCxnSpPr/>
          <p:nvPr/>
        </p:nvCxnSpPr>
        <p:spPr bwMode="auto">
          <a:xfrm rot="16200000" flipV="1">
            <a:off x="2472423" y="3615438"/>
            <a:ext cx="2357454" cy="141307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36 Grupo"/>
          <p:cNvGrpSpPr/>
          <p:nvPr/>
        </p:nvGrpSpPr>
        <p:grpSpPr>
          <a:xfrm>
            <a:off x="4357686" y="3143249"/>
            <a:ext cx="2357453" cy="2357454"/>
            <a:chOff x="4357686" y="3143249"/>
            <a:chExt cx="2357453" cy="2357454"/>
          </a:xfrm>
        </p:grpSpPr>
        <p:cxnSp>
          <p:nvCxnSpPr>
            <p:cNvPr id="34" name="33 Conector curvado"/>
            <p:cNvCxnSpPr/>
            <p:nvPr/>
          </p:nvCxnSpPr>
          <p:spPr bwMode="auto">
            <a:xfrm rot="5400000" flipH="1" flipV="1">
              <a:off x="4357686" y="3143249"/>
              <a:ext cx="2357454" cy="23574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42" name="41 Grupo"/>
            <p:cNvGrpSpPr/>
            <p:nvPr/>
          </p:nvGrpSpPr>
          <p:grpSpPr>
            <a:xfrm>
              <a:off x="4687904" y="3711985"/>
              <a:ext cx="1280524" cy="1164309"/>
              <a:chOff x="2864877" y="3648295"/>
              <a:chExt cx="1280524" cy="1164309"/>
            </a:xfrm>
          </p:grpSpPr>
          <p:grpSp>
            <p:nvGrpSpPr>
              <p:cNvPr id="43" name="Group 2"/>
              <p:cNvGrpSpPr>
                <a:grpSpLocks/>
              </p:cNvGrpSpPr>
              <p:nvPr/>
            </p:nvGrpSpPr>
            <p:grpSpPr bwMode="auto">
              <a:xfrm>
                <a:off x="2864877" y="3648295"/>
                <a:ext cx="1280524" cy="1164309"/>
                <a:chOff x="1632" y="1248"/>
                <a:chExt cx="2682" cy="2286"/>
              </a:xfrm>
            </p:grpSpPr>
            <p:sp>
              <p:nvSpPr>
                <p:cNvPr id="45" name="Gear"/>
                <p:cNvSpPr>
                  <a:spLocks noEditPoints="1" noChangeArrowheads="1"/>
                </p:cNvSpPr>
                <p:nvPr/>
              </p:nvSpPr>
              <p:spPr bwMode="auto">
                <a:xfrm>
                  <a:off x="3119" y="1248"/>
                  <a:ext cx="1195" cy="1048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AutoShape 4"/>
                <p:cNvSpPr>
                  <a:spLocks noEditPoints="1" noChangeArrowheads="1"/>
                </p:cNvSpPr>
                <p:nvPr/>
              </p:nvSpPr>
              <p:spPr bwMode="auto">
                <a:xfrm>
                  <a:off x="1632" y="1680"/>
                  <a:ext cx="1429" cy="1253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en-GB"/>
                </a:p>
              </p:txBody>
            </p:sp>
            <p:sp>
              <p:nvSpPr>
                <p:cNvPr id="47" name="AutoShape 5"/>
                <p:cNvSpPr>
                  <a:spLocks noEditPoints="1" noChangeArrowheads="1"/>
                </p:cNvSpPr>
                <p:nvPr/>
              </p:nvSpPr>
              <p:spPr bwMode="auto">
                <a:xfrm>
                  <a:off x="2559" y="2142"/>
                  <a:ext cx="1588" cy="1392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1600 w 21600"/>
                    <a:gd name="T3" fmla="*/ 10800 h 21600"/>
                    <a:gd name="T4" fmla="*/ 10800 w 21600"/>
                    <a:gd name="T5" fmla="*/ 21600 h 21600"/>
                    <a:gd name="T6" fmla="*/ 0 w 21600"/>
                    <a:gd name="T7" fmla="*/ 10800 h 21600"/>
                    <a:gd name="T8" fmla="*/ 4374 w 21600"/>
                    <a:gd name="T9" fmla="*/ 3964 h 21600"/>
                    <a:gd name="T10" fmla="*/ 17841 w 21600"/>
                    <a:gd name="T11" fmla="*/ 176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9689" y="1725"/>
                      </a:moveTo>
                      <a:lnTo>
                        <a:pt x="10304" y="85"/>
                      </a:lnTo>
                      <a:lnTo>
                        <a:pt x="11637" y="85"/>
                      </a:lnTo>
                      <a:lnTo>
                        <a:pt x="12303" y="1777"/>
                      </a:lnTo>
                      <a:lnTo>
                        <a:pt x="13072" y="1931"/>
                      </a:lnTo>
                      <a:lnTo>
                        <a:pt x="14303" y="598"/>
                      </a:lnTo>
                      <a:lnTo>
                        <a:pt x="15533" y="1110"/>
                      </a:lnTo>
                      <a:lnTo>
                        <a:pt x="15584" y="2905"/>
                      </a:lnTo>
                      <a:lnTo>
                        <a:pt x="16405" y="3520"/>
                      </a:lnTo>
                      <a:lnTo>
                        <a:pt x="17891" y="2751"/>
                      </a:lnTo>
                      <a:lnTo>
                        <a:pt x="18917" y="3674"/>
                      </a:lnTo>
                      <a:lnTo>
                        <a:pt x="18199" y="5314"/>
                      </a:lnTo>
                      <a:lnTo>
                        <a:pt x="18763" y="6083"/>
                      </a:lnTo>
                      <a:lnTo>
                        <a:pt x="20403" y="6032"/>
                      </a:lnTo>
                      <a:lnTo>
                        <a:pt x="20865" y="7211"/>
                      </a:lnTo>
                      <a:lnTo>
                        <a:pt x="19737" y="8185"/>
                      </a:lnTo>
                      <a:lnTo>
                        <a:pt x="20096" y="9723"/>
                      </a:lnTo>
                      <a:lnTo>
                        <a:pt x="21634" y="10287"/>
                      </a:lnTo>
                      <a:lnTo>
                        <a:pt x="21582" y="11620"/>
                      </a:lnTo>
                      <a:lnTo>
                        <a:pt x="20147" y="12184"/>
                      </a:lnTo>
                      <a:lnTo>
                        <a:pt x="19942" y="13158"/>
                      </a:lnTo>
                      <a:lnTo>
                        <a:pt x="21070" y="14234"/>
                      </a:lnTo>
                      <a:lnTo>
                        <a:pt x="20608" y="15362"/>
                      </a:lnTo>
                      <a:lnTo>
                        <a:pt x="19019" y="15465"/>
                      </a:lnTo>
                      <a:lnTo>
                        <a:pt x="18404" y="16439"/>
                      </a:lnTo>
                      <a:lnTo>
                        <a:pt x="19122" y="17925"/>
                      </a:lnTo>
                      <a:lnTo>
                        <a:pt x="18096" y="18797"/>
                      </a:lnTo>
                      <a:lnTo>
                        <a:pt x="16763" y="18284"/>
                      </a:lnTo>
                      <a:lnTo>
                        <a:pt x="15431" y="19002"/>
                      </a:lnTo>
                      <a:lnTo>
                        <a:pt x="15277" y="20848"/>
                      </a:lnTo>
                      <a:lnTo>
                        <a:pt x="14149" y="21155"/>
                      </a:lnTo>
                      <a:lnTo>
                        <a:pt x="13021" y="19925"/>
                      </a:lnTo>
                      <a:lnTo>
                        <a:pt x="12252" y="20181"/>
                      </a:lnTo>
                      <a:lnTo>
                        <a:pt x="11739" y="21668"/>
                      </a:lnTo>
                      <a:lnTo>
                        <a:pt x="10201" y="21668"/>
                      </a:lnTo>
                      <a:lnTo>
                        <a:pt x="9740" y="20130"/>
                      </a:lnTo>
                      <a:lnTo>
                        <a:pt x="8253" y="19771"/>
                      </a:lnTo>
                      <a:lnTo>
                        <a:pt x="7125" y="21001"/>
                      </a:lnTo>
                      <a:lnTo>
                        <a:pt x="5895" y="20489"/>
                      </a:lnTo>
                      <a:lnTo>
                        <a:pt x="5946" y="18592"/>
                      </a:lnTo>
                      <a:lnTo>
                        <a:pt x="5177" y="18131"/>
                      </a:lnTo>
                      <a:lnTo>
                        <a:pt x="3383" y="18848"/>
                      </a:lnTo>
                      <a:lnTo>
                        <a:pt x="2614" y="17874"/>
                      </a:lnTo>
                      <a:lnTo>
                        <a:pt x="3383" y="16182"/>
                      </a:lnTo>
                      <a:lnTo>
                        <a:pt x="2922" y="15465"/>
                      </a:lnTo>
                      <a:lnTo>
                        <a:pt x="922" y="15516"/>
                      </a:lnTo>
                      <a:lnTo>
                        <a:pt x="512" y="14234"/>
                      </a:lnTo>
                      <a:lnTo>
                        <a:pt x="1948" y="12901"/>
                      </a:lnTo>
                      <a:lnTo>
                        <a:pt x="1896" y="12184"/>
                      </a:lnTo>
                      <a:lnTo>
                        <a:pt x="0" y="11415"/>
                      </a:lnTo>
                      <a:lnTo>
                        <a:pt x="51" y="10031"/>
                      </a:lnTo>
                      <a:lnTo>
                        <a:pt x="1948" y="9313"/>
                      </a:lnTo>
                      <a:lnTo>
                        <a:pt x="2101" y="8595"/>
                      </a:lnTo>
                      <a:lnTo>
                        <a:pt x="615" y="7160"/>
                      </a:lnTo>
                      <a:lnTo>
                        <a:pt x="1127" y="5878"/>
                      </a:lnTo>
                      <a:lnTo>
                        <a:pt x="3178" y="5981"/>
                      </a:lnTo>
                      <a:lnTo>
                        <a:pt x="3588" y="5417"/>
                      </a:lnTo>
                      <a:lnTo>
                        <a:pt x="2819" y="3520"/>
                      </a:lnTo>
                      <a:lnTo>
                        <a:pt x="3742" y="2597"/>
                      </a:lnTo>
                      <a:lnTo>
                        <a:pt x="5536" y="3417"/>
                      </a:lnTo>
                      <a:lnTo>
                        <a:pt x="6049" y="3058"/>
                      </a:lnTo>
                      <a:lnTo>
                        <a:pt x="6100" y="1264"/>
                      </a:lnTo>
                      <a:lnTo>
                        <a:pt x="7228" y="700"/>
                      </a:lnTo>
                      <a:lnTo>
                        <a:pt x="8510" y="2033"/>
                      </a:lnTo>
                      <a:lnTo>
                        <a:pt x="9689" y="1725"/>
                      </a:lnTo>
                      <a:close/>
                      <a:moveTo>
                        <a:pt x="10817" y="14422"/>
                      </a:moveTo>
                      <a:lnTo>
                        <a:pt x="11175" y="14388"/>
                      </a:lnTo>
                      <a:lnTo>
                        <a:pt x="11534" y="14354"/>
                      </a:lnTo>
                      <a:lnTo>
                        <a:pt x="11893" y="14268"/>
                      </a:lnTo>
                      <a:lnTo>
                        <a:pt x="12218" y="14166"/>
                      </a:lnTo>
                      <a:lnTo>
                        <a:pt x="12508" y="13995"/>
                      </a:lnTo>
                      <a:lnTo>
                        <a:pt x="12816" y="13807"/>
                      </a:lnTo>
                      <a:lnTo>
                        <a:pt x="13106" y="13602"/>
                      </a:lnTo>
                      <a:lnTo>
                        <a:pt x="13329" y="13380"/>
                      </a:lnTo>
                      <a:lnTo>
                        <a:pt x="13568" y="13106"/>
                      </a:lnTo>
                      <a:lnTo>
                        <a:pt x="13790" y="12850"/>
                      </a:lnTo>
                      <a:lnTo>
                        <a:pt x="13961" y="12560"/>
                      </a:lnTo>
                      <a:lnTo>
                        <a:pt x="14115" y="12269"/>
                      </a:lnTo>
                      <a:lnTo>
                        <a:pt x="14217" y="11927"/>
                      </a:lnTo>
                      <a:lnTo>
                        <a:pt x="14320" y="11568"/>
                      </a:lnTo>
                      <a:lnTo>
                        <a:pt x="14388" y="11210"/>
                      </a:lnTo>
                      <a:lnTo>
                        <a:pt x="14388" y="10851"/>
                      </a:lnTo>
                      <a:lnTo>
                        <a:pt x="14388" y="10492"/>
                      </a:lnTo>
                      <a:lnTo>
                        <a:pt x="14320" y="10133"/>
                      </a:lnTo>
                      <a:lnTo>
                        <a:pt x="14217" y="9808"/>
                      </a:lnTo>
                      <a:lnTo>
                        <a:pt x="14115" y="9467"/>
                      </a:lnTo>
                      <a:lnTo>
                        <a:pt x="13961" y="9142"/>
                      </a:lnTo>
                      <a:lnTo>
                        <a:pt x="13790" y="8851"/>
                      </a:lnTo>
                      <a:lnTo>
                        <a:pt x="13568" y="8595"/>
                      </a:lnTo>
                      <a:lnTo>
                        <a:pt x="13329" y="8322"/>
                      </a:lnTo>
                      <a:lnTo>
                        <a:pt x="13106" y="8100"/>
                      </a:lnTo>
                      <a:lnTo>
                        <a:pt x="12816" y="7894"/>
                      </a:lnTo>
                      <a:lnTo>
                        <a:pt x="12508" y="7741"/>
                      </a:lnTo>
                      <a:lnTo>
                        <a:pt x="12218" y="7570"/>
                      </a:lnTo>
                      <a:lnTo>
                        <a:pt x="11893" y="7433"/>
                      </a:lnTo>
                      <a:lnTo>
                        <a:pt x="11534" y="7382"/>
                      </a:lnTo>
                      <a:lnTo>
                        <a:pt x="11175" y="7313"/>
                      </a:lnTo>
                      <a:lnTo>
                        <a:pt x="10817" y="7313"/>
                      </a:lnTo>
                      <a:lnTo>
                        <a:pt x="10441" y="7313"/>
                      </a:lnTo>
                      <a:lnTo>
                        <a:pt x="10082" y="7382"/>
                      </a:lnTo>
                      <a:lnTo>
                        <a:pt x="9757" y="7433"/>
                      </a:lnTo>
                      <a:lnTo>
                        <a:pt x="9432" y="7570"/>
                      </a:lnTo>
                      <a:lnTo>
                        <a:pt x="9142" y="7741"/>
                      </a:lnTo>
                      <a:lnTo>
                        <a:pt x="8834" y="7894"/>
                      </a:lnTo>
                      <a:lnTo>
                        <a:pt x="8544" y="8100"/>
                      </a:lnTo>
                      <a:lnTo>
                        <a:pt x="8287" y="8322"/>
                      </a:lnTo>
                      <a:lnTo>
                        <a:pt x="8048" y="8595"/>
                      </a:lnTo>
                      <a:lnTo>
                        <a:pt x="7860" y="8851"/>
                      </a:lnTo>
                      <a:lnTo>
                        <a:pt x="7689" y="9142"/>
                      </a:lnTo>
                      <a:lnTo>
                        <a:pt x="7536" y="9467"/>
                      </a:lnTo>
                      <a:lnTo>
                        <a:pt x="7399" y="9808"/>
                      </a:lnTo>
                      <a:lnTo>
                        <a:pt x="7331" y="10133"/>
                      </a:lnTo>
                      <a:lnTo>
                        <a:pt x="7262" y="10492"/>
                      </a:lnTo>
                      <a:lnTo>
                        <a:pt x="7262" y="10851"/>
                      </a:lnTo>
                      <a:lnTo>
                        <a:pt x="7262" y="11210"/>
                      </a:lnTo>
                      <a:lnTo>
                        <a:pt x="7331" y="11568"/>
                      </a:lnTo>
                      <a:lnTo>
                        <a:pt x="7399" y="11927"/>
                      </a:lnTo>
                      <a:lnTo>
                        <a:pt x="7536" y="12269"/>
                      </a:lnTo>
                      <a:lnTo>
                        <a:pt x="7689" y="12560"/>
                      </a:lnTo>
                      <a:lnTo>
                        <a:pt x="7860" y="12850"/>
                      </a:lnTo>
                      <a:lnTo>
                        <a:pt x="8048" y="13106"/>
                      </a:lnTo>
                      <a:lnTo>
                        <a:pt x="8287" y="13380"/>
                      </a:lnTo>
                      <a:lnTo>
                        <a:pt x="8544" y="13602"/>
                      </a:lnTo>
                      <a:lnTo>
                        <a:pt x="8834" y="13807"/>
                      </a:lnTo>
                      <a:lnTo>
                        <a:pt x="9142" y="13995"/>
                      </a:lnTo>
                      <a:lnTo>
                        <a:pt x="9432" y="14166"/>
                      </a:lnTo>
                      <a:lnTo>
                        <a:pt x="9757" y="14268"/>
                      </a:lnTo>
                      <a:lnTo>
                        <a:pt x="10082" y="14354"/>
                      </a:lnTo>
                      <a:lnTo>
                        <a:pt x="10441" y="14388"/>
                      </a:lnTo>
                      <a:lnTo>
                        <a:pt x="10817" y="1442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PerspectiveFront">
                    <a:rot lat="20099999" lon="1500000" rev="0"/>
                  </a:camera>
                  <a:lightRig rig="legacyFlat4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flatTx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4" name="43 CuadroTexto"/>
              <p:cNvSpPr txBox="1"/>
              <p:nvPr/>
            </p:nvSpPr>
            <p:spPr>
              <a:xfrm>
                <a:off x="3068277" y="4103629"/>
                <a:ext cx="9973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V 2014</a:t>
                </a:r>
                <a:endParaRPr lang="en-GB" dirty="0"/>
              </a:p>
            </p:txBody>
          </p:sp>
        </p:grpSp>
      </p:grpSp>
      <p:grpSp>
        <p:nvGrpSpPr>
          <p:cNvPr id="29" name="28 Grupo"/>
          <p:cNvGrpSpPr/>
          <p:nvPr/>
        </p:nvGrpSpPr>
        <p:grpSpPr>
          <a:xfrm>
            <a:off x="2924418" y="3690213"/>
            <a:ext cx="1280524" cy="1164309"/>
            <a:chOff x="2864877" y="3648295"/>
            <a:chExt cx="1280524" cy="1164309"/>
          </a:xfrm>
        </p:grpSpPr>
        <p:grpSp>
          <p:nvGrpSpPr>
            <p:cNvPr id="31" name="Group 2"/>
            <p:cNvGrpSpPr>
              <a:grpSpLocks/>
            </p:cNvGrpSpPr>
            <p:nvPr/>
          </p:nvGrpSpPr>
          <p:grpSpPr bwMode="auto">
            <a:xfrm>
              <a:off x="2864877" y="3648295"/>
              <a:ext cx="1280524" cy="1164309"/>
              <a:chOff x="1632" y="1248"/>
              <a:chExt cx="2682" cy="2286"/>
            </a:xfrm>
          </p:grpSpPr>
          <p:sp>
            <p:nvSpPr>
              <p:cNvPr id="33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GB"/>
              </a:p>
            </p:txBody>
          </p:sp>
          <p:sp>
            <p:nvSpPr>
              <p:cNvPr id="35" name="AutoShape 4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GB"/>
              </a:p>
            </p:txBody>
          </p:sp>
          <p:sp>
            <p:nvSpPr>
              <p:cNvPr id="36" name="AutoShape 5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GB"/>
              </a:p>
            </p:txBody>
          </p:sp>
        </p:grpSp>
        <p:sp>
          <p:nvSpPr>
            <p:cNvPr id="32" name="31 CuadroTexto"/>
            <p:cNvSpPr txBox="1"/>
            <p:nvPr/>
          </p:nvSpPr>
          <p:spPr>
            <a:xfrm>
              <a:off x="3068277" y="4103629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 2012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Presentacion_fondo_clar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s Diapositivas de contenido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IV_presentacion_fondo_clar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IV_presentacion_fondo_cla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_presentacion_fondo_cla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_presentacion_fondo_clar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apositiva de cierre">
  <a:themeElements>
    <a:clrScheme name="bde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dE Neue Helvetica 55 Roman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3">
        <a:dk1>
          <a:srgbClr val="000000"/>
        </a:dk1>
        <a:lt1>
          <a:srgbClr val="FFFFFF"/>
        </a:lt1>
        <a:dk2>
          <a:srgbClr val="000000"/>
        </a:dk2>
        <a:lt2>
          <a:srgbClr val="D6AB98"/>
        </a:lt2>
        <a:accent1>
          <a:srgbClr val="B35C48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D6B5B1"/>
        </a:accent5>
        <a:accent6>
          <a:srgbClr val="787878"/>
        </a:accent6>
        <a:hlink>
          <a:srgbClr val="DE9738"/>
        </a:hlink>
        <a:folHlink>
          <a:srgbClr val="643C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Presentacion_fondo_claro</Template>
  <TotalTime>1170</TotalTime>
  <Words>1334</Words>
  <Application>Microsoft Office PowerPoint</Application>
  <PresentationFormat>Presentación en pantalla (4:3)</PresentationFormat>
  <Paragraphs>347</Paragraphs>
  <Slides>37</Slides>
  <Notes>4</Notes>
  <HiddenSlides>1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BdE Neue Helvetica 55 Roman</vt:lpstr>
      <vt:lpstr>Wingdings</vt:lpstr>
      <vt:lpstr>Presentacion_fondo_claro</vt:lpstr>
      <vt:lpstr>Modelos Diapositivas de contenido</vt:lpstr>
      <vt:lpstr>Diapositiva de cierre</vt:lpstr>
      <vt:lpstr>Organization Chart</vt:lpstr>
      <vt:lpstr>Diapositiva 1</vt:lpstr>
      <vt:lpstr>Purpose of this presentation</vt:lpstr>
      <vt:lpstr>Problem 1: ISOLATED TAXONOMIES</vt:lpstr>
      <vt:lpstr>COREP AND FINREP DICTIONARIES ARE ISOLATED</vt:lpstr>
      <vt:lpstr>SOLUTION: A COMMON DICTIONARY OF CONCEPTS</vt:lpstr>
      <vt:lpstr>SOLUTION: A COMMON DICTIONARY OF CONCEPTS</vt:lpstr>
      <vt:lpstr>Problem 2: IMPACT OF NEW VERSIONS</vt:lpstr>
      <vt:lpstr>IDENTIFYING A CONCEPT IN An instance document</vt:lpstr>
      <vt:lpstr>IMPACT OF NEW VERSIONS ON CREDIT INSTITUTIONS</vt:lpstr>
      <vt:lpstr>IMPACT OF NEW VERSIONS ON ANALYSTS</vt:lpstr>
      <vt:lpstr>IMPACT OF NEW VERSIONS ON SUPERVISORS (validation rules)</vt:lpstr>
      <vt:lpstr>IMPACT OF NEW VERSIONS ON SUPERVISORS (validation rules)</vt:lpstr>
      <vt:lpstr>The genesis of a “best” practice</vt:lpstr>
      <vt:lpstr>The genesis of a “best” practice</vt:lpstr>
      <vt:lpstr>The genesis of a “best” practice</vt:lpstr>
      <vt:lpstr>The genesis of a “best” practice</vt:lpstr>
      <vt:lpstr>The genesis of a “best” practice</vt:lpstr>
      <vt:lpstr>The genesis of a “best” practice</vt:lpstr>
      <vt:lpstr>SOLUTION: STABLE QNAME NAMESPACES</vt:lpstr>
      <vt:lpstr>VERSION OF A SET VS VERSION OF INDIVIDUAL ELEMENTS</vt:lpstr>
      <vt:lpstr>HOW VERSIONS ARE IDENTIFIED</vt:lpstr>
      <vt:lpstr>ABSOLUTE / RELATIVE URLs AND URI RESOLVERS</vt:lpstr>
      <vt:lpstr>W3C XML SCHEMA EXCERPT</vt:lpstr>
      <vt:lpstr>IMPACT ON CREDIT INSTITUTIONS SOLVED</vt:lpstr>
      <vt:lpstr>IMPACT ON ANALYSTS SOLVED</vt:lpstr>
      <vt:lpstr>IMPACT ON validation rules SOLVED</vt:lpstr>
      <vt:lpstr>Problem 3: missing link between tables published and the taxonomy DICTIONARY</vt:lpstr>
      <vt:lpstr>PROBLEM FOR INSTANCE preparers</vt:lpstr>
      <vt:lpstr>Problem for software developers</vt:lpstr>
      <vt:lpstr>CONSTRAINTS ON LEGAL REFERENCES AND LABELS</vt:lpstr>
      <vt:lpstr>LIMITATIONS ON THE VALIDATIONS DEFINITION PROCESS and error REPorting</vt:lpstr>
      <vt:lpstr>LIMITATIONS ON error REPorting capabilities</vt:lpstr>
      <vt:lpstr>Solution: rendering information must be included in xbrl taxonomies</vt:lpstr>
      <vt:lpstr>Axys detail</vt:lpstr>
      <vt:lpstr>VIEW / DICTIONARY LINK PROBLEMS SOLVED!</vt:lpstr>
      <vt:lpstr>conclusions</vt:lpstr>
      <vt:lpstr>Diapositiva 37</vt:lpstr>
    </vt:vector>
  </TitlesOfParts>
  <Company>Banco de España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infvmp</dc:creator>
  <cp:lastModifiedBy>Nombre de usuario</cp:lastModifiedBy>
  <cp:revision>128</cp:revision>
  <dcterms:created xsi:type="dcterms:W3CDTF">2010-11-19T11:47:21Z</dcterms:created>
  <dcterms:modified xsi:type="dcterms:W3CDTF">2010-11-24T10:41:51Z</dcterms:modified>
</cp:coreProperties>
</file>